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1" r:id="rId3"/>
    <p:sldId id="269" r:id="rId4"/>
    <p:sldId id="282" r:id="rId5"/>
    <p:sldId id="283" r:id="rId6"/>
    <p:sldId id="257" r:id="rId7"/>
    <p:sldId id="264" r:id="rId8"/>
    <p:sldId id="274" r:id="rId9"/>
    <p:sldId id="284" r:id="rId10"/>
    <p:sldId id="285" r:id="rId11"/>
    <p:sldId id="290" r:id="rId12"/>
    <p:sldId id="278" r:id="rId1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58" y="-72"/>
      </p:cViewPr>
      <p:guideLst>
        <p:guide orient="horz" pos="1591"/>
        <p:guide pos="5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1" y="0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680600D1-1F46-426C-8205-F60EDBB9FB1F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64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1" y="8818564"/>
            <a:ext cx="3027363" cy="463550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7022FF5F-FE65-4494-84B3-CAA3C26D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0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/>
          <a:lstStyle>
            <a:lvl1pPr algn="r">
              <a:defRPr sz="1200"/>
            </a:lvl1pPr>
          </a:lstStyle>
          <a:p>
            <a:fld id="{92C30A45-AF2D-48FD-883E-685B83C14516}" type="datetimeFigureOut">
              <a:rPr lang="en-US" smtClean="0"/>
              <a:t>4/18/2012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6" tIns="46478" rIns="92956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6" tIns="46478" rIns="92956" bIns="464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6" tIns="46478" rIns="92956" bIns="46478" rtlCol="0" anchor="b"/>
          <a:lstStyle>
            <a:lvl1pPr algn="r">
              <a:defRPr sz="1200"/>
            </a:lvl1pPr>
          </a:lstStyle>
          <a:p>
            <a:fld id="{6317EF32-66F4-427E-83F5-07AA3F1348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0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Fort Collins to I-25</a:t>
            </a:r>
            <a:r>
              <a:rPr lang="en-US" baseline="0" dirty="0" smtClean="0"/>
              <a:t> in the NFR Region is defined by the North I-25 FEIS &amp; ROD</a:t>
            </a:r>
          </a:p>
          <a:p>
            <a:r>
              <a:rPr lang="en-US" baseline="0" dirty="0" smtClean="0"/>
              <a:t>DIA/E-470 to Jefferson County in the Denver Region is defined by DIA and connectivity with AGS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Fort Collins to I-25</a:t>
            </a:r>
            <a:r>
              <a:rPr lang="en-US" baseline="0" dirty="0" smtClean="0"/>
              <a:t> in the NFR Region is defined by the North I-25 FEIS &amp; ROD</a:t>
            </a:r>
          </a:p>
          <a:p>
            <a:r>
              <a:rPr lang="en-US" baseline="0" dirty="0" smtClean="0"/>
              <a:t>DIA/E-470 to Jefferson County in the Denver Region is defined by DIA and connectivity with AGS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Fort Collins to I-25</a:t>
            </a:r>
            <a:r>
              <a:rPr lang="en-US" baseline="0" dirty="0" smtClean="0"/>
              <a:t> in the NFR Region is defined by the North I-25 FEIS &amp; ROD</a:t>
            </a:r>
          </a:p>
          <a:p>
            <a:r>
              <a:rPr lang="en-US" baseline="0" dirty="0" smtClean="0"/>
              <a:t>DIA/E-470 to Jefferson County in the Denver Region is defined by DIA and connectivity with AGS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5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TYPSA</a:t>
            </a:r>
            <a:r>
              <a:rPr lang="en-US" baseline="0" dirty="0" smtClean="0"/>
              <a:t>/Aztec has o</a:t>
            </a:r>
            <a:r>
              <a:rPr lang="en-US" dirty="0" smtClean="0"/>
              <a:t>ver 3,000 miles of high-speed transit implemented globally</a:t>
            </a:r>
          </a:p>
          <a:p>
            <a:r>
              <a:rPr lang="en-US" dirty="0" smtClean="0"/>
              <a:t>Jacobs staff</a:t>
            </a:r>
            <a:r>
              <a:rPr lang="en-US" baseline="0" dirty="0" smtClean="0"/>
              <a:t> include individuals who recently completed the Programmatic EIS and ROD – recent local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7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 3-4 is the time to create a “buzz” of interest in</a:t>
            </a:r>
            <a:r>
              <a:rPr lang="en-US" baseline="0" dirty="0" smtClean="0"/>
              <a:t> the project and to begin dialogue to generate a successful RFQ and RFP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EF32-66F4-427E-83F5-07AA3F1348D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7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7908" y="6406035"/>
            <a:ext cx="378669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82174" y="6222553"/>
            <a:ext cx="116182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2174" y="6536675"/>
            <a:ext cx="1161826" cy="365125"/>
          </a:xfrm>
        </p:spPr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82174" y="6067601"/>
            <a:ext cx="1101715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2174" y="6482916"/>
            <a:ext cx="1161826" cy="365125"/>
          </a:xfrm>
        </p:spPr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March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June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782BD02-9AEA-114D-88B6-8C31AAD8C1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5543"/>
            <a:ext cx="7772400" cy="25747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Briefing on the </a:t>
            </a:r>
            <a:br>
              <a:rPr lang="en-US" dirty="0" smtClean="0"/>
            </a:br>
            <a:r>
              <a:rPr lang="en-US" dirty="0" smtClean="0"/>
              <a:t>Interregional </a:t>
            </a:r>
            <a:r>
              <a:rPr lang="en-US" dirty="0"/>
              <a:t>Connectivity </a:t>
            </a:r>
            <a:r>
              <a:rPr lang="en-US" dirty="0" smtClean="0"/>
              <a:t>Study and Advanced Guideway System Feasibility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Transit and Rail Advisory Committee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April 2012</a:t>
            </a:r>
          </a:p>
        </p:txBody>
      </p:sp>
    </p:spTree>
    <p:extLst>
      <p:ext uri="{BB962C8B-B14F-4D97-AF65-F5344CB8AC3E}">
        <p14:creationId xmlns:p14="http://schemas.microsoft.com/office/powerpoint/2010/main" val="32492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ICS, AGS &amp; Co-Development Project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57200" y="1784313"/>
            <a:ext cx="8533505" cy="4438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17148"/>
              </p:ext>
            </p:extLst>
          </p:nvPr>
        </p:nvGraphicFramePr>
        <p:xfrm>
          <a:off x="429260" y="1773481"/>
          <a:ext cx="8369612" cy="43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5" imgW="10658543" imgH="5543550" progId="Excel.Sheet.12">
                  <p:embed/>
                </p:oleObj>
              </mc:Choice>
              <mc:Fallback>
                <p:oleObj name="Worksheet" r:id="rId5" imgW="10658543" imgH="5543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260" y="1773481"/>
                        <a:ext cx="8369612" cy="4352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6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Planning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5061" y="2525713"/>
            <a:ext cx="7885789" cy="3162300"/>
            <a:chOff x="1058186" y="2525713"/>
            <a:chExt cx="7885789" cy="3162300"/>
          </a:xfrm>
        </p:grpSpPr>
        <p:sp>
          <p:nvSpPr>
            <p:cNvPr id="7" name="Flowchart: Process 6"/>
            <p:cNvSpPr/>
            <p:nvPr/>
          </p:nvSpPr>
          <p:spPr>
            <a:xfrm>
              <a:off x="1088447" y="4121295"/>
              <a:ext cx="1498600" cy="6858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Interregional Connectivity Study (ICS)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1088447" y="3363913"/>
              <a:ext cx="1480127" cy="6096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Advanced </a:t>
              </a:r>
              <a:r>
                <a:rPr lang="en-US" sz="1400" dirty="0" err="1" smtClean="0">
                  <a:solidFill>
                    <a:schemeClr val="tx1"/>
                  </a:solidFill>
                </a:rPr>
                <a:t>Guideway</a:t>
              </a:r>
              <a:r>
                <a:rPr lang="en-US" sz="1400" dirty="0" smtClean="0">
                  <a:solidFill>
                    <a:schemeClr val="tx1"/>
                  </a:solidFill>
                </a:rPr>
                <a:t> System (AGS)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1058186" y="2525713"/>
              <a:ext cx="1498600" cy="6858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State Freight &amp; Passenger Rail Plan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3406775" y="4926013"/>
              <a:ext cx="1498600" cy="7620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Statewide Transit Plan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5290994" y="4916777"/>
              <a:ext cx="1752600" cy="7620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MPO &amp; TPR Approvals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7445375" y="4926013"/>
              <a:ext cx="1498600" cy="7620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Statewide Transportation Plan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Elbow Connector 12"/>
            <p:cNvCxnSpPr>
              <a:stCxn id="8" idx="3"/>
              <a:endCxn id="10" idx="1"/>
            </p:cNvCxnSpPr>
            <p:nvPr/>
          </p:nvCxnSpPr>
          <p:spPr>
            <a:xfrm>
              <a:off x="2568574" y="3668713"/>
              <a:ext cx="838201" cy="1638300"/>
            </a:xfrm>
            <a:prstGeom prst="bentConnector3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9" idx="3"/>
              <a:endCxn id="12" idx="0"/>
            </p:cNvCxnSpPr>
            <p:nvPr/>
          </p:nvCxnSpPr>
          <p:spPr>
            <a:xfrm>
              <a:off x="2556786" y="2868613"/>
              <a:ext cx="5637889" cy="2057400"/>
            </a:xfrm>
            <a:prstGeom prst="bentConnector2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3576147" y="3518391"/>
              <a:ext cx="921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Passenger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40375" y="2572382"/>
              <a:ext cx="69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Freight</a:t>
              </a:r>
              <a:endParaRPr lang="en-US" sz="1400" dirty="0"/>
            </a:p>
          </p:txBody>
        </p:sp>
        <p:cxnSp>
          <p:nvCxnSpPr>
            <p:cNvPr id="18" name="Elbow Connector 17"/>
            <p:cNvCxnSpPr/>
            <p:nvPr/>
          </p:nvCxnSpPr>
          <p:spPr>
            <a:xfrm>
              <a:off x="2556785" y="2868613"/>
              <a:ext cx="1599289" cy="2057400"/>
            </a:xfrm>
            <a:prstGeom prst="bentConnector2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>
              <a:off x="2556785" y="2868613"/>
              <a:ext cx="5637889" cy="2057400"/>
            </a:xfrm>
            <a:prstGeom prst="bentConnector2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H="1" flipV="1">
              <a:off x="5157066" y="3915785"/>
              <a:ext cx="9236" cy="2011219"/>
            </a:xfrm>
            <a:prstGeom prst="bentConnector3">
              <a:avLst>
                <a:gd name="adj1" fmla="val -2475097"/>
              </a:avLst>
            </a:prstGeom>
            <a:ln w="28575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91809" y="5288541"/>
              <a:ext cx="385619" cy="923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030028" y="5288541"/>
              <a:ext cx="401781" cy="923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3"/>
            </p:cNvCxnSpPr>
            <p:nvPr/>
          </p:nvCxnSpPr>
          <p:spPr>
            <a:xfrm>
              <a:off x="2587047" y="4464195"/>
              <a:ext cx="40062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4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&amp; Discussion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82174" y="6119406"/>
            <a:ext cx="1161826" cy="365125"/>
          </a:xfrm>
        </p:spPr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2781"/>
            <a:ext cx="1161826" cy="365125"/>
          </a:xfrm>
        </p:spPr>
        <p:txBody>
          <a:bodyPr/>
          <a:lstStyle/>
          <a:p>
            <a:fld id="{4782BD02-9AEA-114D-88B6-8C31AAD8C1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7637" y="2533949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Interregional Connectivity Study (ICS)</a:t>
            </a:r>
          </a:p>
          <a:p>
            <a:pPr lvl="1"/>
            <a:r>
              <a:rPr lang="en-US" dirty="0"/>
              <a:t>Provide preliminary recommendations for </a:t>
            </a:r>
            <a:br>
              <a:rPr lang="en-US" dirty="0"/>
            </a:br>
            <a:r>
              <a:rPr lang="en-US" dirty="0" smtClean="0"/>
              <a:t>HSIPR</a:t>
            </a:r>
          </a:p>
          <a:p>
            <a:pPr lvl="1"/>
            <a:r>
              <a:rPr lang="en-US" dirty="0" smtClean="0"/>
              <a:t>Under contract with CH2M Hill</a:t>
            </a:r>
          </a:p>
          <a:p>
            <a:r>
              <a:rPr lang="en-US" dirty="0" smtClean="0"/>
              <a:t>Advanced </a:t>
            </a:r>
            <a:r>
              <a:rPr lang="en-US" dirty="0" err="1" smtClean="0"/>
              <a:t>Guideway</a:t>
            </a:r>
            <a:r>
              <a:rPr lang="en-US" dirty="0" smtClean="0"/>
              <a:t> System (AGS) Feasibility Study </a:t>
            </a:r>
          </a:p>
          <a:p>
            <a:pPr lvl="1"/>
            <a:r>
              <a:rPr lang="en-US" dirty="0" smtClean="0"/>
              <a:t>Part </a:t>
            </a:r>
            <a:r>
              <a:rPr lang="en-US" dirty="0"/>
              <a:t>of the I-70 Mountain Corridor Consensus Recommendation and PEIS Preferred Alternative</a:t>
            </a:r>
          </a:p>
          <a:p>
            <a:pPr lvl="1"/>
            <a:r>
              <a:rPr lang="en-US" dirty="0" smtClean="0"/>
              <a:t>Under contract </a:t>
            </a:r>
            <a:r>
              <a:rPr lang="en-US" dirty="0"/>
              <a:t>with TYPSA | Aztec and sub </a:t>
            </a:r>
            <a:r>
              <a:rPr lang="en-US" dirty="0" smtClean="0"/>
              <a:t>Jacobs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76432" y="5781681"/>
            <a:ext cx="4517571" cy="88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Studies done concurrently, leveraging resources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38" y="1302770"/>
            <a:ext cx="2501462" cy="228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April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ICS Project Approach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15975" y="2525713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Study Area: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Fort Collins to Pueblo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DIA to Jefferson County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Connect with RTD </a:t>
            </a:r>
            <a:r>
              <a:rPr lang="en-US" sz="2800" dirty="0" err="1" smtClean="0"/>
              <a:t>FasTracks</a:t>
            </a:r>
            <a:r>
              <a:rPr lang="en-US" sz="2800" dirty="0" smtClean="0"/>
              <a:t> Program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Focuses on Alignment, Technology, Funding/ Financing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Includes Travel Demand Forecasting for </a:t>
            </a:r>
            <a:r>
              <a:rPr lang="en-US" sz="2800" u="sng" dirty="0" smtClean="0"/>
              <a:t>both</a:t>
            </a:r>
            <a:r>
              <a:rPr lang="en-US" sz="2800" dirty="0" smtClean="0"/>
              <a:t> the ICS and AGS study</a:t>
            </a:r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70054" y="1630626"/>
            <a:ext cx="2352675" cy="2193557"/>
            <a:chOff x="6570054" y="1630626"/>
            <a:chExt cx="2352675" cy="21935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8" t="7244" r="19968" b="38330"/>
            <a:stretch/>
          </p:blipFill>
          <p:spPr>
            <a:xfrm>
              <a:off x="6570054" y="1630626"/>
              <a:ext cx="2352675" cy="2193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Freeform 9"/>
            <p:cNvSpPr/>
            <p:nvPr/>
          </p:nvSpPr>
          <p:spPr>
            <a:xfrm>
              <a:off x="7995465" y="1933128"/>
              <a:ext cx="238259" cy="1693787"/>
            </a:xfrm>
            <a:custGeom>
              <a:avLst/>
              <a:gdLst>
                <a:gd name="connsiteX0" fmla="*/ 7069 w 238259"/>
                <a:gd name="connsiteY0" fmla="*/ 0 h 1693787"/>
                <a:gd name="connsiteX1" fmla="*/ 13206 w 238259"/>
                <a:gd name="connsiteY1" fmla="*/ 171833 h 1693787"/>
                <a:gd name="connsiteX2" fmla="*/ 22412 w 238259"/>
                <a:gd name="connsiteY2" fmla="*/ 223997 h 1693787"/>
                <a:gd name="connsiteX3" fmla="*/ 16275 w 238259"/>
                <a:gd name="connsiteY3" fmla="*/ 368214 h 1693787"/>
                <a:gd name="connsiteX4" fmla="*/ 16275 w 238259"/>
                <a:gd name="connsiteY4" fmla="*/ 383557 h 1693787"/>
                <a:gd name="connsiteX5" fmla="*/ 16275 w 238259"/>
                <a:gd name="connsiteY5" fmla="*/ 426515 h 1693787"/>
                <a:gd name="connsiteX6" fmla="*/ 4001 w 238259"/>
                <a:gd name="connsiteY6" fmla="*/ 475610 h 1693787"/>
                <a:gd name="connsiteX7" fmla="*/ 7069 w 238259"/>
                <a:gd name="connsiteY7" fmla="*/ 509363 h 1693787"/>
                <a:gd name="connsiteX8" fmla="*/ 19343 w 238259"/>
                <a:gd name="connsiteY8" fmla="*/ 549253 h 1693787"/>
                <a:gd name="connsiteX9" fmla="*/ 13206 w 238259"/>
                <a:gd name="connsiteY9" fmla="*/ 586075 h 1693787"/>
                <a:gd name="connsiteX10" fmla="*/ 4001 w 238259"/>
                <a:gd name="connsiteY10" fmla="*/ 629033 h 1693787"/>
                <a:gd name="connsiteX11" fmla="*/ 4001 w 238259"/>
                <a:gd name="connsiteY11" fmla="*/ 638238 h 1693787"/>
                <a:gd name="connsiteX12" fmla="*/ 53096 w 238259"/>
                <a:gd name="connsiteY12" fmla="*/ 678128 h 1693787"/>
                <a:gd name="connsiteX13" fmla="*/ 62301 w 238259"/>
                <a:gd name="connsiteY13" fmla="*/ 693471 h 1693787"/>
                <a:gd name="connsiteX14" fmla="*/ 77644 w 238259"/>
                <a:gd name="connsiteY14" fmla="*/ 727224 h 1693787"/>
                <a:gd name="connsiteX15" fmla="*/ 80712 w 238259"/>
                <a:gd name="connsiteY15" fmla="*/ 764045 h 1693787"/>
                <a:gd name="connsiteX16" fmla="*/ 74575 w 238259"/>
                <a:gd name="connsiteY16" fmla="*/ 791661 h 1693787"/>
                <a:gd name="connsiteX17" fmla="*/ 68438 w 238259"/>
                <a:gd name="connsiteY17" fmla="*/ 819277 h 1693787"/>
                <a:gd name="connsiteX18" fmla="*/ 77644 w 238259"/>
                <a:gd name="connsiteY18" fmla="*/ 846893 h 1693787"/>
                <a:gd name="connsiteX19" fmla="*/ 77644 w 238259"/>
                <a:gd name="connsiteY19" fmla="*/ 846893 h 1693787"/>
                <a:gd name="connsiteX20" fmla="*/ 89918 w 238259"/>
                <a:gd name="connsiteY20" fmla="*/ 883715 h 1693787"/>
                <a:gd name="connsiteX21" fmla="*/ 62301 w 238259"/>
                <a:gd name="connsiteY21" fmla="*/ 954289 h 1693787"/>
                <a:gd name="connsiteX22" fmla="*/ 89918 w 238259"/>
                <a:gd name="connsiteY22" fmla="*/ 1018727 h 1693787"/>
                <a:gd name="connsiteX23" fmla="*/ 86849 w 238259"/>
                <a:gd name="connsiteY23" fmla="*/ 1061685 h 1693787"/>
                <a:gd name="connsiteX24" fmla="*/ 80712 w 238259"/>
                <a:gd name="connsiteY24" fmla="*/ 1077028 h 1693787"/>
                <a:gd name="connsiteX25" fmla="*/ 108328 w 238259"/>
                <a:gd name="connsiteY25" fmla="*/ 1144534 h 1693787"/>
                <a:gd name="connsiteX26" fmla="*/ 114465 w 238259"/>
                <a:gd name="connsiteY26" fmla="*/ 1181355 h 1693787"/>
                <a:gd name="connsiteX27" fmla="*/ 108328 w 238259"/>
                <a:gd name="connsiteY27" fmla="*/ 1215108 h 1693787"/>
                <a:gd name="connsiteX28" fmla="*/ 99123 w 238259"/>
                <a:gd name="connsiteY28" fmla="*/ 1236587 h 1693787"/>
                <a:gd name="connsiteX29" fmla="*/ 102191 w 238259"/>
                <a:gd name="connsiteY29" fmla="*/ 1273409 h 1693787"/>
                <a:gd name="connsiteX30" fmla="*/ 132876 w 238259"/>
                <a:gd name="connsiteY30" fmla="*/ 1310230 h 1693787"/>
                <a:gd name="connsiteX31" fmla="*/ 135944 w 238259"/>
                <a:gd name="connsiteY31" fmla="*/ 1325573 h 1693787"/>
                <a:gd name="connsiteX32" fmla="*/ 166629 w 238259"/>
                <a:gd name="connsiteY32" fmla="*/ 1365463 h 1693787"/>
                <a:gd name="connsiteX33" fmla="*/ 206519 w 238259"/>
                <a:gd name="connsiteY33" fmla="*/ 1463653 h 1693787"/>
                <a:gd name="connsiteX34" fmla="*/ 231067 w 238259"/>
                <a:gd name="connsiteY34" fmla="*/ 1540365 h 1693787"/>
                <a:gd name="connsiteX35" fmla="*/ 237203 w 238259"/>
                <a:gd name="connsiteY35" fmla="*/ 1571049 h 1693787"/>
                <a:gd name="connsiteX36" fmla="*/ 212656 w 238259"/>
                <a:gd name="connsiteY36" fmla="*/ 1595597 h 1693787"/>
                <a:gd name="connsiteX37" fmla="*/ 227998 w 238259"/>
                <a:gd name="connsiteY37" fmla="*/ 1635487 h 1693787"/>
                <a:gd name="connsiteX38" fmla="*/ 231067 w 238259"/>
                <a:gd name="connsiteY38" fmla="*/ 1669240 h 1693787"/>
                <a:gd name="connsiteX39" fmla="*/ 224930 w 238259"/>
                <a:gd name="connsiteY39" fmla="*/ 1693787 h 169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8259" h="1693787">
                  <a:moveTo>
                    <a:pt x="7069" y="0"/>
                  </a:moveTo>
                  <a:cubicBezTo>
                    <a:pt x="8859" y="67250"/>
                    <a:pt x="10649" y="134500"/>
                    <a:pt x="13206" y="171833"/>
                  </a:cubicBezTo>
                  <a:cubicBezTo>
                    <a:pt x="15763" y="209166"/>
                    <a:pt x="21901" y="191267"/>
                    <a:pt x="22412" y="223997"/>
                  </a:cubicBezTo>
                  <a:cubicBezTo>
                    <a:pt x="22923" y="256727"/>
                    <a:pt x="17298" y="341621"/>
                    <a:pt x="16275" y="368214"/>
                  </a:cubicBezTo>
                  <a:cubicBezTo>
                    <a:pt x="15252" y="394807"/>
                    <a:pt x="16275" y="383557"/>
                    <a:pt x="16275" y="383557"/>
                  </a:cubicBezTo>
                  <a:cubicBezTo>
                    <a:pt x="16275" y="393274"/>
                    <a:pt x="18321" y="411173"/>
                    <a:pt x="16275" y="426515"/>
                  </a:cubicBezTo>
                  <a:cubicBezTo>
                    <a:pt x="14229" y="441857"/>
                    <a:pt x="5535" y="461802"/>
                    <a:pt x="4001" y="475610"/>
                  </a:cubicBezTo>
                  <a:cubicBezTo>
                    <a:pt x="2467" y="489418"/>
                    <a:pt x="4512" y="497089"/>
                    <a:pt x="7069" y="509363"/>
                  </a:cubicBezTo>
                  <a:cubicBezTo>
                    <a:pt x="9626" y="521637"/>
                    <a:pt x="18320" y="536468"/>
                    <a:pt x="19343" y="549253"/>
                  </a:cubicBezTo>
                  <a:cubicBezTo>
                    <a:pt x="20366" y="562038"/>
                    <a:pt x="15763" y="572778"/>
                    <a:pt x="13206" y="586075"/>
                  </a:cubicBezTo>
                  <a:cubicBezTo>
                    <a:pt x="10649" y="599372"/>
                    <a:pt x="5535" y="620339"/>
                    <a:pt x="4001" y="629033"/>
                  </a:cubicBezTo>
                  <a:cubicBezTo>
                    <a:pt x="2467" y="637727"/>
                    <a:pt x="-4181" y="630056"/>
                    <a:pt x="4001" y="638238"/>
                  </a:cubicBezTo>
                  <a:cubicBezTo>
                    <a:pt x="12183" y="646420"/>
                    <a:pt x="43379" y="668923"/>
                    <a:pt x="53096" y="678128"/>
                  </a:cubicBezTo>
                  <a:cubicBezTo>
                    <a:pt x="62813" y="687333"/>
                    <a:pt x="58210" y="685288"/>
                    <a:pt x="62301" y="693471"/>
                  </a:cubicBezTo>
                  <a:cubicBezTo>
                    <a:pt x="66392" y="701654"/>
                    <a:pt x="74576" y="715462"/>
                    <a:pt x="77644" y="727224"/>
                  </a:cubicBezTo>
                  <a:cubicBezTo>
                    <a:pt x="80712" y="738986"/>
                    <a:pt x="81223" y="753306"/>
                    <a:pt x="80712" y="764045"/>
                  </a:cubicBezTo>
                  <a:cubicBezTo>
                    <a:pt x="80201" y="774784"/>
                    <a:pt x="74575" y="791661"/>
                    <a:pt x="74575" y="791661"/>
                  </a:cubicBezTo>
                  <a:cubicBezTo>
                    <a:pt x="72529" y="800866"/>
                    <a:pt x="67927" y="810072"/>
                    <a:pt x="68438" y="819277"/>
                  </a:cubicBezTo>
                  <a:cubicBezTo>
                    <a:pt x="68949" y="828482"/>
                    <a:pt x="77644" y="846893"/>
                    <a:pt x="77644" y="846893"/>
                  </a:cubicBezTo>
                  <a:lnTo>
                    <a:pt x="77644" y="846893"/>
                  </a:lnTo>
                  <a:cubicBezTo>
                    <a:pt x="79690" y="853030"/>
                    <a:pt x="92475" y="865816"/>
                    <a:pt x="89918" y="883715"/>
                  </a:cubicBezTo>
                  <a:cubicBezTo>
                    <a:pt x="87361" y="901614"/>
                    <a:pt x="62301" y="931787"/>
                    <a:pt x="62301" y="954289"/>
                  </a:cubicBezTo>
                  <a:cubicBezTo>
                    <a:pt x="62301" y="976791"/>
                    <a:pt x="85827" y="1000828"/>
                    <a:pt x="89918" y="1018727"/>
                  </a:cubicBezTo>
                  <a:cubicBezTo>
                    <a:pt x="94009" y="1036626"/>
                    <a:pt x="88383" y="1051968"/>
                    <a:pt x="86849" y="1061685"/>
                  </a:cubicBezTo>
                  <a:cubicBezTo>
                    <a:pt x="85315" y="1071402"/>
                    <a:pt x="77132" y="1063220"/>
                    <a:pt x="80712" y="1077028"/>
                  </a:cubicBezTo>
                  <a:cubicBezTo>
                    <a:pt x="84292" y="1090836"/>
                    <a:pt x="102703" y="1127146"/>
                    <a:pt x="108328" y="1144534"/>
                  </a:cubicBezTo>
                  <a:cubicBezTo>
                    <a:pt x="113953" y="1161922"/>
                    <a:pt x="114465" y="1169593"/>
                    <a:pt x="114465" y="1181355"/>
                  </a:cubicBezTo>
                  <a:cubicBezTo>
                    <a:pt x="114465" y="1193117"/>
                    <a:pt x="110885" y="1205903"/>
                    <a:pt x="108328" y="1215108"/>
                  </a:cubicBezTo>
                  <a:cubicBezTo>
                    <a:pt x="105771" y="1224313"/>
                    <a:pt x="100146" y="1226870"/>
                    <a:pt x="99123" y="1236587"/>
                  </a:cubicBezTo>
                  <a:cubicBezTo>
                    <a:pt x="98100" y="1246304"/>
                    <a:pt x="96566" y="1261135"/>
                    <a:pt x="102191" y="1273409"/>
                  </a:cubicBezTo>
                  <a:cubicBezTo>
                    <a:pt x="107817" y="1285683"/>
                    <a:pt x="127251" y="1301536"/>
                    <a:pt x="132876" y="1310230"/>
                  </a:cubicBezTo>
                  <a:cubicBezTo>
                    <a:pt x="138501" y="1318924"/>
                    <a:pt x="130319" y="1316368"/>
                    <a:pt x="135944" y="1325573"/>
                  </a:cubicBezTo>
                  <a:cubicBezTo>
                    <a:pt x="141569" y="1334778"/>
                    <a:pt x="154866" y="1342450"/>
                    <a:pt x="166629" y="1365463"/>
                  </a:cubicBezTo>
                  <a:cubicBezTo>
                    <a:pt x="178392" y="1388476"/>
                    <a:pt x="195779" y="1434503"/>
                    <a:pt x="206519" y="1463653"/>
                  </a:cubicBezTo>
                  <a:cubicBezTo>
                    <a:pt x="217259" y="1492803"/>
                    <a:pt x="225953" y="1522466"/>
                    <a:pt x="231067" y="1540365"/>
                  </a:cubicBezTo>
                  <a:cubicBezTo>
                    <a:pt x="236181" y="1558264"/>
                    <a:pt x="240271" y="1561844"/>
                    <a:pt x="237203" y="1571049"/>
                  </a:cubicBezTo>
                  <a:cubicBezTo>
                    <a:pt x="234135" y="1580254"/>
                    <a:pt x="214190" y="1584857"/>
                    <a:pt x="212656" y="1595597"/>
                  </a:cubicBezTo>
                  <a:cubicBezTo>
                    <a:pt x="211122" y="1606337"/>
                    <a:pt x="224930" y="1623213"/>
                    <a:pt x="227998" y="1635487"/>
                  </a:cubicBezTo>
                  <a:cubicBezTo>
                    <a:pt x="231066" y="1647761"/>
                    <a:pt x="231578" y="1659523"/>
                    <a:pt x="231067" y="1669240"/>
                  </a:cubicBezTo>
                  <a:cubicBezTo>
                    <a:pt x="230556" y="1678957"/>
                    <a:pt x="226464" y="1690719"/>
                    <a:pt x="224930" y="169378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16301" y="2506900"/>
              <a:ext cx="1294888" cy="220505"/>
            </a:xfrm>
            <a:custGeom>
              <a:avLst/>
              <a:gdLst>
                <a:gd name="connsiteX0" fmla="*/ 0 w 1294888"/>
                <a:gd name="connsiteY0" fmla="*/ 95151 h 220505"/>
                <a:gd name="connsiteX1" fmla="*/ 73643 w 1294888"/>
                <a:gd name="connsiteY1" fmla="*/ 104356 h 220505"/>
                <a:gd name="connsiteX2" fmla="*/ 131943 w 1294888"/>
                <a:gd name="connsiteY2" fmla="*/ 55261 h 220505"/>
                <a:gd name="connsiteX3" fmla="*/ 156491 w 1294888"/>
                <a:gd name="connsiteY3" fmla="*/ 64466 h 220505"/>
                <a:gd name="connsiteX4" fmla="*/ 190244 w 1294888"/>
                <a:gd name="connsiteY4" fmla="*/ 95151 h 220505"/>
                <a:gd name="connsiteX5" fmla="*/ 263887 w 1294888"/>
                <a:gd name="connsiteY5" fmla="*/ 119699 h 220505"/>
                <a:gd name="connsiteX6" fmla="*/ 297640 w 1294888"/>
                <a:gd name="connsiteY6" fmla="*/ 138109 h 220505"/>
                <a:gd name="connsiteX7" fmla="*/ 337530 w 1294888"/>
                <a:gd name="connsiteY7" fmla="*/ 107425 h 220505"/>
                <a:gd name="connsiteX8" fmla="*/ 365146 w 1294888"/>
                <a:gd name="connsiteY8" fmla="*/ 110493 h 220505"/>
                <a:gd name="connsiteX9" fmla="*/ 380488 w 1294888"/>
                <a:gd name="connsiteY9" fmla="*/ 131972 h 220505"/>
                <a:gd name="connsiteX10" fmla="*/ 395831 w 1294888"/>
                <a:gd name="connsiteY10" fmla="*/ 144246 h 220505"/>
                <a:gd name="connsiteX11" fmla="*/ 405036 w 1294888"/>
                <a:gd name="connsiteY11" fmla="*/ 165726 h 220505"/>
                <a:gd name="connsiteX12" fmla="*/ 432652 w 1294888"/>
                <a:gd name="connsiteY12" fmla="*/ 211752 h 220505"/>
                <a:gd name="connsiteX13" fmla="*/ 451063 w 1294888"/>
                <a:gd name="connsiteY13" fmla="*/ 217889 h 220505"/>
                <a:gd name="connsiteX14" fmla="*/ 466405 w 1294888"/>
                <a:gd name="connsiteY14" fmla="*/ 181068 h 220505"/>
                <a:gd name="connsiteX15" fmla="*/ 500158 w 1294888"/>
                <a:gd name="connsiteY15" fmla="*/ 131972 h 220505"/>
                <a:gd name="connsiteX16" fmla="*/ 521637 w 1294888"/>
                <a:gd name="connsiteY16" fmla="*/ 113562 h 220505"/>
                <a:gd name="connsiteX17" fmla="*/ 549253 w 1294888"/>
                <a:gd name="connsiteY17" fmla="*/ 89014 h 220505"/>
                <a:gd name="connsiteX18" fmla="*/ 586075 w 1294888"/>
                <a:gd name="connsiteY18" fmla="*/ 85946 h 220505"/>
                <a:gd name="connsiteX19" fmla="*/ 622896 w 1294888"/>
                <a:gd name="connsiteY19" fmla="*/ 70603 h 220505"/>
                <a:gd name="connsiteX20" fmla="*/ 687334 w 1294888"/>
                <a:gd name="connsiteY20" fmla="*/ 70603 h 220505"/>
                <a:gd name="connsiteX21" fmla="*/ 730292 w 1294888"/>
                <a:gd name="connsiteY21" fmla="*/ 24577 h 220505"/>
                <a:gd name="connsiteX22" fmla="*/ 782456 w 1294888"/>
                <a:gd name="connsiteY22" fmla="*/ 24577 h 220505"/>
                <a:gd name="connsiteX23" fmla="*/ 810072 w 1294888"/>
                <a:gd name="connsiteY23" fmla="*/ 39919 h 220505"/>
                <a:gd name="connsiteX24" fmla="*/ 856099 w 1294888"/>
                <a:gd name="connsiteY24" fmla="*/ 39919 h 220505"/>
                <a:gd name="connsiteX25" fmla="*/ 908263 w 1294888"/>
                <a:gd name="connsiteY25" fmla="*/ 39919 h 220505"/>
                <a:gd name="connsiteX26" fmla="*/ 978837 w 1294888"/>
                <a:gd name="connsiteY26" fmla="*/ 27645 h 220505"/>
                <a:gd name="connsiteX27" fmla="*/ 1043275 w 1294888"/>
                <a:gd name="connsiteY27" fmla="*/ 24577 h 220505"/>
                <a:gd name="connsiteX28" fmla="*/ 1086233 w 1294888"/>
                <a:gd name="connsiteY28" fmla="*/ 15371 h 220505"/>
                <a:gd name="connsiteX29" fmla="*/ 1126123 w 1294888"/>
                <a:gd name="connsiteY29" fmla="*/ 29 h 220505"/>
                <a:gd name="connsiteX30" fmla="*/ 1162945 w 1294888"/>
                <a:gd name="connsiteY30" fmla="*/ 12303 h 220505"/>
                <a:gd name="connsiteX31" fmla="*/ 1221245 w 1294888"/>
                <a:gd name="connsiteY31" fmla="*/ 39919 h 220505"/>
                <a:gd name="connsiteX32" fmla="*/ 1254998 w 1294888"/>
                <a:gd name="connsiteY32" fmla="*/ 42987 h 220505"/>
                <a:gd name="connsiteX33" fmla="*/ 1294888 w 1294888"/>
                <a:gd name="connsiteY33" fmla="*/ 46056 h 22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94888" h="220505">
                  <a:moveTo>
                    <a:pt x="0" y="95151"/>
                  </a:moveTo>
                  <a:cubicBezTo>
                    <a:pt x="25826" y="103077"/>
                    <a:pt x="51653" y="111004"/>
                    <a:pt x="73643" y="104356"/>
                  </a:cubicBezTo>
                  <a:cubicBezTo>
                    <a:pt x="95633" y="97708"/>
                    <a:pt x="118135" y="61909"/>
                    <a:pt x="131943" y="55261"/>
                  </a:cubicBezTo>
                  <a:cubicBezTo>
                    <a:pt x="145751" y="48613"/>
                    <a:pt x="146774" y="57818"/>
                    <a:pt x="156491" y="64466"/>
                  </a:cubicBezTo>
                  <a:cubicBezTo>
                    <a:pt x="166208" y="71114"/>
                    <a:pt x="172345" y="85946"/>
                    <a:pt x="190244" y="95151"/>
                  </a:cubicBezTo>
                  <a:cubicBezTo>
                    <a:pt x="208143" y="104356"/>
                    <a:pt x="245988" y="112539"/>
                    <a:pt x="263887" y="119699"/>
                  </a:cubicBezTo>
                  <a:cubicBezTo>
                    <a:pt x="281786" y="126859"/>
                    <a:pt x="285366" y="140155"/>
                    <a:pt x="297640" y="138109"/>
                  </a:cubicBezTo>
                  <a:cubicBezTo>
                    <a:pt x="309914" y="136063"/>
                    <a:pt x="326279" y="112028"/>
                    <a:pt x="337530" y="107425"/>
                  </a:cubicBezTo>
                  <a:cubicBezTo>
                    <a:pt x="348781" y="102822"/>
                    <a:pt x="357986" y="106402"/>
                    <a:pt x="365146" y="110493"/>
                  </a:cubicBezTo>
                  <a:cubicBezTo>
                    <a:pt x="372306" y="114584"/>
                    <a:pt x="375374" y="126347"/>
                    <a:pt x="380488" y="131972"/>
                  </a:cubicBezTo>
                  <a:cubicBezTo>
                    <a:pt x="385602" y="137597"/>
                    <a:pt x="391740" y="138620"/>
                    <a:pt x="395831" y="144246"/>
                  </a:cubicBezTo>
                  <a:cubicBezTo>
                    <a:pt x="399922" y="149872"/>
                    <a:pt x="398899" y="154475"/>
                    <a:pt x="405036" y="165726"/>
                  </a:cubicBezTo>
                  <a:cubicBezTo>
                    <a:pt x="411173" y="176977"/>
                    <a:pt x="424981" y="203058"/>
                    <a:pt x="432652" y="211752"/>
                  </a:cubicBezTo>
                  <a:cubicBezTo>
                    <a:pt x="440323" y="220446"/>
                    <a:pt x="445438" y="223003"/>
                    <a:pt x="451063" y="217889"/>
                  </a:cubicBezTo>
                  <a:cubicBezTo>
                    <a:pt x="456688" y="212775"/>
                    <a:pt x="458223" y="195387"/>
                    <a:pt x="466405" y="181068"/>
                  </a:cubicBezTo>
                  <a:cubicBezTo>
                    <a:pt x="474587" y="166749"/>
                    <a:pt x="490953" y="143223"/>
                    <a:pt x="500158" y="131972"/>
                  </a:cubicBezTo>
                  <a:cubicBezTo>
                    <a:pt x="509363" y="120721"/>
                    <a:pt x="513455" y="120722"/>
                    <a:pt x="521637" y="113562"/>
                  </a:cubicBezTo>
                  <a:cubicBezTo>
                    <a:pt x="529819" y="106402"/>
                    <a:pt x="538513" y="93617"/>
                    <a:pt x="549253" y="89014"/>
                  </a:cubicBezTo>
                  <a:cubicBezTo>
                    <a:pt x="559993" y="84411"/>
                    <a:pt x="573801" y="89014"/>
                    <a:pt x="586075" y="85946"/>
                  </a:cubicBezTo>
                  <a:cubicBezTo>
                    <a:pt x="598349" y="82878"/>
                    <a:pt x="606020" y="73160"/>
                    <a:pt x="622896" y="70603"/>
                  </a:cubicBezTo>
                  <a:cubicBezTo>
                    <a:pt x="639773" y="68046"/>
                    <a:pt x="669435" y="78274"/>
                    <a:pt x="687334" y="70603"/>
                  </a:cubicBezTo>
                  <a:cubicBezTo>
                    <a:pt x="705233" y="62932"/>
                    <a:pt x="714438" y="32248"/>
                    <a:pt x="730292" y="24577"/>
                  </a:cubicBezTo>
                  <a:cubicBezTo>
                    <a:pt x="746146" y="16906"/>
                    <a:pt x="769159" y="22020"/>
                    <a:pt x="782456" y="24577"/>
                  </a:cubicBezTo>
                  <a:cubicBezTo>
                    <a:pt x="795753" y="27134"/>
                    <a:pt x="797798" y="37362"/>
                    <a:pt x="810072" y="39919"/>
                  </a:cubicBezTo>
                  <a:cubicBezTo>
                    <a:pt x="822346" y="42476"/>
                    <a:pt x="856099" y="39919"/>
                    <a:pt x="856099" y="39919"/>
                  </a:cubicBezTo>
                  <a:cubicBezTo>
                    <a:pt x="872464" y="39919"/>
                    <a:pt x="887807" y="41965"/>
                    <a:pt x="908263" y="39919"/>
                  </a:cubicBezTo>
                  <a:cubicBezTo>
                    <a:pt x="928719" y="37873"/>
                    <a:pt x="956335" y="30202"/>
                    <a:pt x="978837" y="27645"/>
                  </a:cubicBezTo>
                  <a:cubicBezTo>
                    <a:pt x="1001339" y="25088"/>
                    <a:pt x="1025376" y="26623"/>
                    <a:pt x="1043275" y="24577"/>
                  </a:cubicBezTo>
                  <a:cubicBezTo>
                    <a:pt x="1061174" y="22531"/>
                    <a:pt x="1072425" y="19462"/>
                    <a:pt x="1086233" y="15371"/>
                  </a:cubicBezTo>
                  <a:cubicBezTo>
                    <a:pt x="1100041" y="11280"/>
                    <a:pt x="1113338" y="540"/>
                    <a:pt x="1126123" y="29"/>
                  </a:cubicBezTo>
                  <a:cubicBezTo>
                    <a:pt x="1138908" y="-482"/>
                    <a:pt x="1147091" y="5655"/>
                    <a:pt x="1162945" y="12303"/>
                  </a:cubicBezTo>
                  <a:cubicBezTo>
                    <a:pt x="1178799" y="18951"/>
                    <a:pt x="1205903" y="34805"/>
                    <a:pt x="1221245" y="39919"/>
                  </a:cubicBezTo>
                  <a:cubicBezTo>
                    <a:pt x="1236587" y="45033"/>
                    <a:pt x="1254998" y="42987"/>
                    <a:pt x="1254998" y="42987"/>
                  </a:cubicBezTo>
                  <a:lnTo>
                    <a:pt x="1294888" y="46056"/>
                  </a:lnTo>
                </a:path>
              </a:pathLst>
            </a:cu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38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ICS Project Approach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15975" y="2525713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Key Milestones:</a:t>
            </a:r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Team Charter and Visioning</a:t>
            </a:r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Define Corridor Vision and Evaluation Criteria for Alternative Scenarios; Develop Scenarios</a:t>
            </a:r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Conceptual Screening of Scenarios</a:t>
            </a:r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Detailed Evaluation of Scenarios</a:t>
            </a:r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/>
              <a:t>Recommendations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600" dirty="0" smtClean="0"/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600" dirty="0" smtClean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38" y="1302770"/>
            <a:ext cx="2501462" cy="228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21971" y="5901228"/>
            <a:ext cx="5562599" cy="635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18 month schedule: April 2012 – </a:t>
            </a:r>
            <a:r>
              <a:rPr lang="en-US" dirty="0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ICS Project Approach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15975" y="2525713"/>
            <a:ext cx="7408333" cy="3853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Includes Stakeholder Involvement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Context Sensitive Solutions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Workshops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Website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Other Key Tasks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Scenario Development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Demand and Revenue Estimation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Capital and O&amp;M Cost Estimation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Financial Analysis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Societal/Environmental Impact Analysis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System Planning Recommendations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6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/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600" dirty="0" smtClean="0"/>
          </a:p>
          <a:p>
            <a:pPr marL="816293" lvl="1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600" dirty="0" smtClean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75" y="1308021"/>
            <a:ext cx="2501462" cy="243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0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76" y="2525712"/>
            <a:ext cx="5998482" cy="3910713"/>
          </a:xfrm>
        </p:spPr>
        <p:txBody>
          <a:bodyPr>
            <a:normAutofit/>
          </a:bodyPr>
          <a:lstStyle/>
          <a:p>
            <a:r>
              <a:rPr lang="en-US" dirty="0" smtClean="0"/>
              <a:t>Study Area:  Jefferson County to Eagle County Regional Airport</a:t>
            </a:r>
          </a:p>
          <a:p>
            <a:r>
              <a:rPr lang="en-US" dirty="0" smtClean="0"/>
              <a:t>Builds upon RMRA study and I-70 PEIS</a:t>
            </a:r>
          </a:p>
          <a:p>
            <a:r>
              <a:rPr lang="en-US" dirty="0" smtClean="0"/>
              <a:t>Determine Feasibility and Financial Options of AGS on I-70</a:t>
            </a:r>
            <a:endParaRPr lang="en-US" dirty="0"/>
          </a:p>
          <a:p>
            <a:pPr>
              <a:defRPr/>
            </a:pPr>
            <a:r>
              <a:rPr lang="en-US" dirty="0" smtClean="0"/>
              <a:t>Focuses on alignment, technology, funding/financing</a:t>
            </a:r>
          </a:p>
          <a:p>
            <a:pPr>
              <a:defRPr/>
            </a:pPr>
            <a:r>
              <a:rPr lang="en-US" dirty="0" smtClean="0"/>
              <a:t>Follows I-70 Mountain Corridor CSS Process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AGS Project Approach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8" y="2971639"/>
            <a:ext cx="2100942" cy="28588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37" y="2523063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1	Detailed </a:t>
            </a:r>
            <a:r>
              <a:rPr lang="en-US" dirty="0"/>
              <a:t>Work Plan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2.	Stakeholder Involvement </a:t>
            </a:r>
            <a:r>
              <a:rPr lang="en-US" dirty="0" smtClean="0"/>
              <a:t>Plan (includes </a:t>
            </a:r>
            <a:r>
              <a:rPr lang="en-US" dirty="0"/>
              <a:t>public </a:t>
            </a:r>
            <a:r>
              <a:rPr lang="en-US" dirty="0" smtClean="0"/>
              <a:t>outreach</a:t>
            </a:r>
            <a:r>
              <a:rPr lang="en-US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3 	Refine and Advance Project Definition and Criteria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4.	Industry </a:t>
            </a:r>
            <a:r>
              <a:rPr lang="en-US" dirty="0" smtClean="0"/>
              <a:t>Outreach &amp; Technology </a:t>
            </a:r>
            <a:r>
              <a:rPr lang="en-US" dirty="0"/>
              <a:t>Review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5.	Preparation of </a:t>
            </a:r>
            <a:r>
              <a:rPr lang="en-US" dirty="0" smtClean="0"/>
              <a:t>RFQ, RFP </a:t>
            </a:r>
            <a:r>
              <a:rPr lang="en-US" dirty="0"/>
              <a:t>and Proposal Solicitation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6.	Evaluation of Selected Industry Elements and </a:t>
            </a:r>
            <a:r>
              <a:rPr lang="en-US" dirty="0" smtClean="0"/>
              <a:t>Feasibility </a:t>
            </a:r>
            <a:r>
              <a:rPr lang="en-US" dirty="0"/>
              <a:t>of </a:t>
            </a:r>
            <a:r>
              <a:rPr lang="en-US" dirty="0" smtClean="0"/>
              <a:t>	Findings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7.	Financial </a:t>
            </a:r>
            <a:r>
              <a:rPr lang="en-US" dirty="0"/>
              <a:t>Analysis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8.	Draft </a:t>
            </a:r>
            <a:r>
              <a:rPr lang="en-US" dirty="0"/>
              <a:t>AGS Study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9.</a:t>
            </a:r>
            <a:r>
              <a:rPr lang="en-US" dirty="0"/>
              <a:t>	Final AGS Study </a:t>
            </a:r>
          </a:p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AGS Study Tasks</a:t>
            </a:r>
            <a:endParaRPr lang="en-US" dirty="0"/>
          </a:p>
        </p:txBody>
      </p:sp>
      <p:pic>
        <p:nvPicPr>
          <p:cNvPr id="4098" name="Picture 2" descr="http://www.nvo.com/stavy/nss-folder/kidssection/OverI-70.NearGT.08.1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71" y="4838939"/>
            <a:ext cx="2331651" cy="17487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37" y="2523063"/>
            <a:ext cx="7408333" cy="3450696"/>
          </a:xfrm>
        </p:spPr>
        <p:txBody>
          <a:bodyPr/>
          <a:lstStyle/>
          <a:p>
            <a:r>
              <a:rPr lang="en-US" dirty="0" smtClean="0"/>
              <a:t>Month 1-2:  Project Initiation &amp; Define Performance</a:t>
            </a:r>
          </a:p>
          <a:p>
            <a:r>
              <a:rPr lang="en-US" dirty="0" smtClean="0"/>
              <a:t>Month 3-4: Industry Outreach</a:t>
            </a:r>
          </a:p>
          <a:p>
            <a:r>
              <a:rPr lang="en-US" dirty="0" smtClean="0"/>
              <a:t>Month 5-6: RFQ Process with Industry</a:t>
            </a:r>
          </a:p>
          <a:p>
            <a:r>
              <a:rPr lang="en-US" dirty="0" smtClean="0"/>
              <a:t>Month 7-13: RFP Process with 3 Industry Finalists</a:t>
            </a:r>
          </a:p>
          <a:p>
            <a:r>
              <a:rPr lang="en-US" dirty="0" smtClean="0"/>
              <a:t>Month 14-18: Review Industry Proposals and 			  Document Findings of the Study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AGS Schedule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698171" y="5656035"/>
            <a:ext cx="5562599" cy="635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18 month schedule: April 2012 – </a:t>
            </a:r>
            <a:r>
              <a:rPr lang="en-US" dirty="0" smtClean="0"/>
              <a:t>September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4320419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Outreach</a:t>
            </a:r>
          </a:p>
          <a:p>
            <a:r>
              <a:rPr lang="en-US" dirty="0" smtClean="0"/>
              <a:t>Project Team Interface</a:t>
            </a:r>
          </a:p>
          <a:p>
            <a:r>
              <a:rPr lang="en-US" dirty="0"/>
              <a:t>Scenario Evaluation Process</a:t>
            </a:r>
          </a:p>
          <a:p>
            <a:r>
              <a:rPr lang="en-US" dirty="0" smtClean="0"/>
              <a:t>Travel Demand Forecasting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April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BD02-9AEA-114D-88B6-8C31AAD8C1A8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&amp; AGS Coordination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321300" y="2679700"/>
            <a:ext cx="3822700" cy="3446463"/>
          </a:xfrm>
        </p:spPr>
        <p:txBody>
          <a:bodyPr/>
          <a:lstStyle/>
          <a:p>
            <a:r>
              <a:rPr lang="en-US" dirty="0"/>
              <a:t>Capital </a:t>
            </a:r>
            <a:r>
              <a:rPr lang="en-US" dirty="0" smtClean="0"/>
              <a:t>Cost Estimation</a:t>
            </a:r>
          </a:p>
          <a:p>
            <a:r>
              <a:rPr lang="en-US" dirty="0" smtClean="0"/>
              <a:t>O&amp;M </a:t>
            </a:r>
            <a:r>
              <a:rPr lang="en-US" dirty="0"/>
              <a:t>Cost Estimation</a:t>
            </a:r>
          </a:p>
          <a:p>
            <a:r>
              <a:rPr lang="en-US" dirty="0" smtClean="0"/>
              <a:t>Revenue Estimation</a:t>
            </a:r>
          </a:p>
          <a:p>
            <a:r>
              <a:rPr lang="en-US" dirty="0"/>
              <a:t>Funding and Financing </a:t>
            </a:r>
            <a:r>
              <a:rPr lang="en-US" dirty="0" smtClean="0"/>
              <a:t>Strategies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4" descr="http://farm6.static.flickr.com/5281/5230619422_65cda67cd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5127" r="3820" b="7577"/>
          <a:stretch/>
        </p:blipFill>
        <p:spPr bwMode="auto">
          <a:xfrm>
            <a:off x="3364522" y="4954692"/>
            <a:ext cx="2731477" cy="1748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</TotalTime>
  <Words>500</Words>
  <Application>Microsoft Office PowerPoint</Application>
  <PresentationFormat>On-screen Show (4:3)</PresentationFormat>
  <Paragraphs>130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Waveform</vt:lpstr>
      <vt:lpstr>Worksheet</vt:lpstr>
      <vt:lpstr>Briefing on the  Interregional Connectivity Study and Advanced Guideway System Feasibility Study</vt:lpstr>
      <vt:lpstr>Introduction</vt:lpstr>
      <vt:lpstr>ICS Project Approach</vt:lpstr>
      <vt:lpstr>ICS Project Approach</vt:lpstr>
      <vt:lpstr>ICS Project Approach</vt:lpstr>
      <vt:lpstr>AGS Project Approach</vt:lpstr>
      <vt:lpstr>AGS Study Tasks</vt:lpstr>
      <vt:lpstr>AGS Schedule</vt:lpstr>
      <vt:lpstr>ICS &amp; AGS Coordination</vt:lpstr>
      <vt:lpstr>ICS, AGS &amp; Co-Development Project</vt:lpstr>
      <vt:lpstr>Relationship to Planning</vt:lpstr>
      <vt:lpstr>Questions &amp; Discussion</vt:lpstr>
    </vt:vector>
  </TitlesOfParts>
  <Company>Jacobs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Krutsinger</dc:creator>
  <cp:lastModifiedBy>MacDonald, Tracey</cp:lastModifiedBy>
  <cp:revision>110</cp:revision>
  <cp:lastPrinted>2012-04-09T15:38:56Z</cp:lastPrinted>
  <dcterms:created xsi:type="dcterms:W3CDTF">2011-06-08T13:28:37Z</dcterms:created>
  <dcterms:modified xsi:type="dcterms:W3CDTF">2012-04-18T16:14:25Z</dcterms:modified>
</cp:coreProperties>
</file>