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6" r:id="rId3"/>
    <p:sldId id="287" r:id="rId4"/>
    <p:sldId id="288" r:id="rId5"/>
    <p:sldId id="282" r:id="rId6"/>
    <p:sldId id="283" r:id="rId7"/>
    <p:sldId id="284" r:id="rId8"/>
    <p:sldId id="28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85" autoAdjust="0"/>
    <p:restoredTop sz="94660"/>
  </p:normalViewPr>
  <p:slideViewPr>
    <p:cSldViewPr>
      <p:cViewPr>
        <p:scale>
          <a:sx n="80" d="100"/>
          <a:sy n="80" d="100"/>
        </p:scale>
        <p:origin x="-1272" y="-288"/>
      </p:cViewPr>
      <p:guideLst>
        <p:guide orient="horz" pos="14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1CC9-4282-4071-BB66-009D69B99F67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0E1A-EFC5-4F90-A7F7-706662F93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7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1CC9-4282-4071-BB66-009D69B99F67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0E1A-EFC5-4F90-A7F7-706662F93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76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1CC9-4282-4071-BB66-009D69B99F67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0E1A-EFC5-4F90-A7F7-706662F93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05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1CC9-4282-4071-BB66-009D69B99F67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0E1A-EFC5-4F90-A7F7-706662F9393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\\public\DTDDATA\Transit\Transit-Related Photos\Art-TU (Sylvia)\CASTA Confs\IMG_9442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7"/>
          <a:stretch/>
        </p:blipFill>
        <p:spPr bwMode="auto">
          <a:xfrm>
            <a:off x="3684896" y="5934445"/>
            <a:ext cx="1314640" cy="914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\\public\DTDDATA\Transit\Transit-Related Photos\Art-TU (Sylvia)\CASTA Confs\IMG_6935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345" y="5933399"/>
            <a:ext cx="1372385" cy="914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\\public\DTDDATA\Transit\Transit Program Dvmt\Website\Documents to link\Colorado Springs Transit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730" y="5933921"/>
            <a:ext cx="1406771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\\public\DTDDATA\Transit\Transit-Related Photos\Art-TU (Sylvia)\CASTA Confs\IMG_6874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4812" y="5933235"/>
            <a:ext cx="1371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951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1CC9-4282-4071-BB66-009D69B99F67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0E1A-EFC5-4F90-A7F7-706662F93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3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1CC9-4282-4071-BB66-009D69B99F67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0E1A-EFC5-4F90-A7F7-706662F9393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\\public\DTDDATA\Transit\Transit-Related Photos\Art-TU (Sylvia)\CASTA Confs\IMG_9442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1" r="-1"/>
          <a:stretch/>
        </p:blipFill>
        <p:spPr bwMode="auto">
          <a:xfrm>
            <a:off x="3678072" y="5934445"/>
            <a:ext cx="1321464" cy="914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\\public\DTDDATA\Transit\Transit-Related Photos\Art-TU (Sylvia)\CASTA Confs\IMG_6935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345" y="5933399"/>
            <a:ext cx="1372385" cy="914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\\public\DTDDATA\Transit\Transit Program Dvmt\Website\Documents to link\Colorado Springs Transit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730" y="5933921"/>
            <a:ext cx="1406771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\\public\DTDDATA\Transit\Transit-Related Photos\Art-TU (Sylvia)\CASTA Confs\IMG_6874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4812" y="5928970"/>
            <a:ext cx="1371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250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1CC9-4282-4071-BB66-009D69B99F67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0E1A-EFC5-4F90-A7F7-706662F93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77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1CC9-4282-4071-BB66-009D69B99F67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0E1A-EFC5-4F90-A7F7-706662F93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235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1CC9-4282-4071-BB66-009D69B99F67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0E1A-EFC5-4F90-A7F7-706662F93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4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1CC9-4282-4071-BB66-009D69B99F67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0E1A-EFC5-4F90-A7F7-706662F93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3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1CC9-4282-4071-BB66-009D69B99F67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0E1A-EFC5-4F90-A7F7-706662F93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072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01CC9-4282-4071-BB66-009D69B99F67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20E1A-EFC5-4F90-A7F7-706662F93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258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9.jpg"/><Relationship Id="rId7" Type="http://schemas.openxmlformats.org/officeDocument/2006/relationships/image" Target="../media/image1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>
            <a:noAutofit/>
          </a:bodyPr>
          <a:lstStyle/>
          <a:p>
            <a:r>
              <a:rPr lang="en-US" dirty="0" smtClean="0"/>
              <a:t>Policy Considerations for Interregional Commuter </a:t>
            </a:r>
            <a:br>
              <a:rPr lang="en-US" dirty="0" smtClean="0"/>
            </a:br>
            <a:r>
              <a:rPr lang="en-US" dirty="0" smtClean="0"/>
              <a:t>Bus Service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TRAC Meeting</a:t>
            </a:r>
          </a:p>
          <a:p>
            <a:r>
              <a:rPr lang="en-US" sz="2800" dirty="0" smtClean="0"/>
              <a:t>May 11, 2012</a:t>
            </a:r>
            <a:endParaRPr lang="en-US" sz="2800" dirty="0"/>
          </a:p>
        </p:txBody>
      </p:sp>
      <p:pic>
        <p:nvPicPr>
          <p:cNvPr id="6146" name="Picture 2" descr="\\public\DTDDATA\Transit\Transit-Related Photos\Art-TU (Sylvia)\CASTA Confs\IMG_944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"/>
          <a:stretch/>
        </p:blipFill>
        <p:spPr bwMode="auto">
          <a:xfrm>
            <a:off x="38100" y="5095875"/>
            <a:ext cx="2168402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\\public\DTDDATA\Transit\Transit-Related Photos\Art-TU (Sylvia)\CASTA Confs\IMG_693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502" y="5095875"/>
            <a:ext cx="2286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\\public\DTDDATA\Transit\Transit Program Dvmt\Website\Documents to link\Colorado Springs Transi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502" y="5095874"/>
            <a:ext cx="2343275" cy="1523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\\public\DTDDATA\Transit\Transit-Related Photos\Art-TU (Sylvia)\CASTA Confs\IMG_687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226" y="5095875"/>
            <a:ext cx="2284692" cy="1523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965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mobility and connectivity between regions</a:t>
            </a:r>
          </a:p>
          <a:p>
            <a:r>
              <a:rPr lang="en-US" dirty="0" smtClean="0"/>
              <a:t>Increase interregional access to employment</a:t>
            </a:r>
          </a:p>
          <a:p>
            <a:r>
              <a:rPr lang="en-US" dirty="0" smtClean="0"/>
              <a:t>Provide energy-conserving options to long-distance SOV commuting</a:t>
            </a:r>
          </a:p>
          <a:p>
            <a:r>
              <a:rPr lang="en-US" dirty="0" smtClean="0"/>
              <a:t>Fill in the gaps between transit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71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Service/Mobility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Service between transit systems</a:t>
            </a:r>
          </a:p>
          <a:p>
            <a:pPr lvl="1"/>
            <a:r>
              <a:rPr lang="en-US" dirty="0" smtClean="0"/>
              <a:t>Provides connectivity to local services</a:t>
            </a:r>
          </a:p>
          <a:p>
            <a:pPr lvl="1"/>
            <a:r>
              <a:rPr lang="en-US" dirty="0" smtClean="0"/>
              <a:t>Not intended to replace service within existing RTA/Agency service areas (e.g., Boulder-Denver, Glenwood-Aspen, </a:t>
            </a:r>
            <a:r>
              <a:rPr lang="en-US" dirty="0" err="1" smtClean="0"/>
              <a:t>Fruita</a:t>
            </a:r>
            <a:r>
              <a:rPr lang="en-US" dirty="0" smtClean="0"/>
              <a:t>-Grand Junction)</a:t>
            </a:r>
          </a:p>
          <a:p>
            <a:r>
              <a:rPr lang="en-US" dirty="0" smtClean="0"/>
              <a:t>Start small with options for expansion</a:t>
            </a:r>
          </a:p>
          <a:p>
            <a:pPr lvl="1"/>
            <a:r>
              <a:rPr lang="en-US" dirty="0" smtClean="0"/>
              <a:t>Initially provide am/pm peak-period service</a:t>
            </a:r>
          </a:p>
          <a:p>
            <a:pPr lvl="1"/>
            <a:r>
              <a:rPr lang="en-US" dirty="0" smtClean="0"/>
              <a:t>Expand based on demand and finances</a:t>
            </a:r>
          </a:p>
          <a:p>
            <a:r>
              <a:rPr lang="en-US" dirty="0" smtClean="0"/>
              <a:t>Manage by performance</a:t>
            </a:r>
          </a:p>
          <a:p>
            <a:pPr lvl="1"/>
            <a:r>
              <a:rPr lang="en-US" dirty="0" smtClean="0"/>
              <a:t>Develop criteria to determine eligibility for operating assistance</a:t>
            </a:r>
          </a:p>
          <a:p>
            <a:pPr lvl="1"/>
            <a:r>
              <a:rPr lang="en-US" dirty="0" smtClean="0"/>
              <a:t>Use performance measures to adjust service over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48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FASTER Funding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CDOT owns buses (FASTER capital funds)</a:t>
            </a:r>
          </a:p>
          <a:p>
            <a:r>
              <a:rPr lang="en-US" dirty="0" smtClean="0"/>
              <a:t>CDOT contracts for service</a:t>
            </a:r>
          </a:p>
          <a:p>
            <a:pPr lvl="1"/>
            <a:r>
              <a:rPr lang="en-US" dirty="0" smtClean="0"/>
              <a:t>IGAs with public providers</a:t>
            </a:r>
          </a:p>
          <a:p>
            <a:pPr lvl="1"/>
            <a:r>
              <a:rPr lang="en-US" dirty="0" smtClean="0"/>
              <a:t>Direct contracts with private providers</a:t>
            </a:r>
          </a:p>
          <a:p>
            <a:r>
              <a:rPr lang="en-US" dirty="0" smtClean="0"/>
              <a:t>FASTER state transit funds used for O&amp;M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82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Allocate $2M (approximately 22%) of FASTER funds for interregional bus operations</a:t>
            </a:r>
          </a:p>
          <a:p>
            <a:pPr lvl="1"/>
            <a:r>
              <a:rPr lang="en-US" dirty="0" smtClean="0"/>
              <a:t>At what level does CDOT fund service routes? </a:t>
            </a:r>
          </a:p>
          <a:p>
            <a:pPr lvl="2"/>
            <a:r>
              <a:rPr lang="en-US" dirty="0" smtClean="0"/>
              <a:t>20% to 50%? More? Less?</a:t>
            </a:r>
          </a:p>
          <a:p>
            <a:pPr lvl="1"/>
            <a:r>
              <a:rPr lang="en-US" dirty="0" smtClean="0"/>
              <a:t>Requires revision to TC Resolution and FASTER Guidance</a:t>
            </a:r>
          </a:p>
          <a:p>
            <a:r>
              <a:rPr lang="en-US" dirty="0" smtClean="0"/>
              <a:t>Match</a:t>
            </a:r>
          </a:p>
          <a:p>
            <a:pPr lvl="1"/>
            <a:r>
              <a:rPr lang="en-US" dirty="0" smtClean="0"/>
              <a:t>Local/Regional – 20% to 40%</a:t>
            </a:r>
          </a:p>
          <a:p>
            <a:pPr lvl="2"/>
            <a:r>
              <a:rPr lang="en-US" dirty="0" smtClean="0"/>
              <a:t>In-kind, fare box, other</a:t>
            </a:r>
          </a:p>
          <a:p>
            <a:pPr lvl="1"/>
            <a:r>
              <a:rPr lang="en-US" dirty="0" smtClean="0"/>
              <a:t>Federal – 20% to 40%</a:t>
            </a:r>
          </a:p>
          <a:p>
            <a:pPr lvl="1"/>
            <a:r>
              <a:rPr lang="en-US" dirty="0" smtClean="0"/>
              <a:t>Possible match requirements are adjusted</a:t>
            </a:r>
          </a:p>
          <a:p>
            <a:pPr lvl="2"/>
            <a:r>
              <a:rPr lang="en-US" dirty="0" smtClean="0"/>
              <a:t>Start-up vs. on-going</a:t>
            </a:r>
          </a:p>
        </p:txBody>
      </p:sp>
    </p:spTree>
    <p:extLst>
      <p:ext uri="{BB962C8B-B14F-4D97-AF65-F5344CB8AC3E}">
        <p14:creationId xmlns:p14="http://schemas.microsoft.com/office/powerpoint/2010/main" val="41122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Routes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Colorado Springs – Denver – Fort Collins</a:t>
            </a:r>
          </a:p>
          <a:p>
            <a:pPr lvl="1"/>
            <a:r>
              <a:rPr lang="en-US" dirty="0" smtClean="0"/>
              <a:t>Possible extensions to Pueblo and/or Greeley</a:t>
            </a:r>
          </a:p>
          <a:p>
            <a:r>
              <a:rPr lang="en-US" dirty="0" smtClean="0"/>
              <a:t>Grand Junction – Glenwood Springs</a:t>
            </a:r>
          </a:p>
          <a:p>
            <a:pPr lvl="1"/>
            <a:r>
              <a:rPr lang="en-US" dirty="0" smtClean="0"/>
              <a:t>Possible extension to </a:t>
            </a:r>
            <a:r>
              <a:rPr lang="en-US" dirty="0" err="1" smtClean="0"/>
              <a:t>Dotsero</a:t>
            </a:r>
            <a:endParaRPr lang="en-US" dirty="0"/>
          </a:p>
          <a:p>
            <a:r>
              <a:rPr lang="en-US" dirty="0" smtClean="0"/>
              <a:t>Conceptual criteria for other routes:</a:t>
            </a:r>
          </a:p>
          <a:p>
            <a:pPr lvl="1"/>
            <a:r>
              <a:rPr lang="en-US" dirty="0" smtClean="0"/>
              <a:t>High congestion corridors</a:t>
            </a:r>
          </a:p>
          <a:p>
            <a:pPr lvl="1"/>
            <a:r>
              <a:rPr lang="en-US" dirty="0" smtClean="0"/>
              <a:t>High ridership corridors</a:t>
            </a:r>
          </a:p>
          <a:p>
            <a:pPr lvl="1"/>
            <a:r>
              <a:rPr lang="en-US" dirty="0" smtClean="0"/>
              <a:t>Future rail corridors</a:t>
            </a:r>
          </a:p>
          <a:p>
            <a:pPr lvl="1"/>
            <a:r>
              <a:rPr lang="en-US" dirty="0" smtClean="0"/>
              <a:t>Network connectivity (connections to activity centers, metro areas, other routes, gaps in service,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96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313" y="1219200"/>
            <a:ext cx="2065192" cy="7572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 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Potential Partners:</a:t>
            </a:r>
          </a:p>
          <a:p>
            <a:pPr lvl="1"/>
            <a:r>
              <a:rPr lang="en-US" dirty="0" smtClean="0"/>
              <a:t>MPOs and TPRs</a:t>
            </a:r>
          </a:p>
          <a:p>
            <a:pPr lvl="1"/>
            <a:r>
              <a:rPr lang="en-US" dirty="0" smtClean="0"/>
              <a:t>Local Jurisdictions</a:t>
            </a:r>
          </a:p>
          <a:p>
            <a:pPr lvl="1"/>
            <a:r>
              <a:rPr lang="en-US" dirty="0" smtClean="0"/>
              <a:t>Local Transit Providers</a:t>
            </a:r>
          </a:p>
          <a:p>
            <a:pPr lvl="1"/>
            <a:r>
              <a:rPr lang="en-US" dirty="0" smtClean="0"/>
              <a:t>RTAs</a:t>
            </a:r>
          </a:p>
          <a:p>
            <a:pPr lvl="1"/>
            <a:r>
              <a:rPr lang="en-US" dirty="0" smtClean="0"/>
              <a:t>Others</a:t>
            </a:r>
          </a:p>
          <a:p>
            <a:r>
              <a:rPr lang="en-US" dirty="0" smtClean="0"/>
              <a:t>Develop IGAs</a:t>
            </a:r>
          </a:p>
          <a:p>
            <a:pPr lvl="1"/>
            <a:r>
              <a:rPr lang="en-US" dirty="0" smtClean="0"/>
              <a:t>Operations </a:t>
            </a:r>
          </a:p>
          <a:p>
            <a:pPr lvl="1"/>
            <a:r>
              <a:rPr lang="en-US" dirty="0" smtClean="0"/>
              <a:t>Maintenance</a:t>
            </a:r>
          </a:p>
          <a:p>
            <a:pPr lvl="1"/>
            <a:r>
              <a:rPr lang="en-US" dirty="0" smtClean="0"/>
              <a:t>Others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16"/>
          <a:stretch/>
        </p:blipFill>
        <p:spPr>
          <a:xfrm>
            <a:off x="5181600" y="1824037"/>
            <a:ext cx="1707696" cy="923925"/>
          </a:xfrm>
          <a:prstGeom prst="rect">
            <a:avLst/>
          </a:prstGeom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9" y="2381249"/>
            <a:ext cx="1558143" cy="895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105150"/>
            <a:ext cx="1837765" cy="7810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765" y="3650115"/>
            <a:ext cx="1937732" cy="62976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505"/>
          <a:stretch/>
        </p:blipFill>
        <p:spPr>
          <a:xfrm>
            <a:off x="5546824" y="4114800"/>
            <a:ext cx="1178627" cy="12573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5531" y="4816864"/>
            <a:ext cx="182880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Service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Number of Buses</a:t>
            </a:r>
          </a:p>
          <a:p>
            <a:r>
              <a:rPr lang="en-US" dirty="0" smtClean="0"/>
              <a:t>Hours of Operation</a:t>
            </a:r>
          </a:p>
          <a:p>
            <a:r>
              <a:rPr lang="en-US" dirty="0" smtClean="0"/>
              <a:t>Frequency of Service</a:t>
            </a:r>
          </a:p>
          <a:p>
            <a:r>
              <a:rPr lang="en-US" dirty="0" smtClean="0"/>
              <a:t>Number of Trips</a:t>
            </a:r>
          </a:p>
          <a:p>
            <a:r>
              <a:rPr lang="en-US" dirty="0" smtClean="0"/>
              <a:t>Number and Location of Stops</a:t>
            </a:r>
          </a:p>
          <a:p>
            <a:r>
              <a:rPr lang="en-US" dirty="0" smtClean="0"/>
              <a:t>Fare structure</a:t>
            </a:r>
          </a:p>
          <a:p>
            <a:r>
              <a:rPr lang="en-US" dirty="0" smtClean="0"/>
              <a:t>Bus Maintenance and Storage</a:t>
            </a:r>
          </a:p>
          <a:p>
            <a:r>
              <a:rPr lang="en-US" dirty="0" smtClean="0"/>
              <a:t>Marketing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828800"/>
            <a:ext cx="3401786" cy="1905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3365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</TotalTime>
  <Words>314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Policy Considerations for Interregional Commuter  Bus Service</vt:lpstr>
      <vt:lpstr>General Concepts</vt:lpstr>
      <vt:lpstr>Service/Mobility Concepts</vt:lpstr>
      <vt:lpstr>FASTER Funding Concepts</vt:lpstr>
      <vt:lpstr>Funding Scenarios</vt:lpstr>
      <vt:lpstr>Potential Routes</vt:lpstr>
      <vt:lpstr>Develop Partnerships</vt:lpstr>
      <vt:lpstr>Other Service Issues</vt:lpstr>
    </vt:vector>
  </TitlesOfParts>
  <Company>CDOT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Together: Integrating Intercity, Regional and Community Bus Services in Multimodal Transit Stations   2011 CASTA Spring Conference May 10, 2011 Pueblo</dc:title>
  <dc:creator>Valerio, John</dc:creator>
  <cp:lastModifiedBy>MacDonald, Tracey</cp:lastModifiedBy>
  <cp:revision>61</cp:revision>
  <dcterms:created xsi:type="dcterms:W3CDTF">2011-05-10T05:45:31Z</dcterms:created>
  <dcterms:modified xsi:type="dcterms:W3CDTF">2012-05-17T14:57:23Z</dcterms:modified>
</cp:coreProperties>
</file>