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5" autoAdjust="0"/>
    <p:restoredTop sz="98744" autoAdjust="0"/>
  </p:normalViewPr>
  <p:slideViewPr>
    <p:cSldViewPr showGuides="1">
      <p:cViewPr>
        <p:scale>
          <a:sx n="80" d="100"/>
          <a:sy n="80" d="100"/>
        </p:scale>
        <p:origin x="-1122" y="-60"/>
      </p:cViewPr>
      <p:guideLst>
        <p:guide orient="horz" pos="1152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09D695A-A43B-4A02-9986-71FDFCBBDB7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C238217-DBC7-4EF1-AD45-D2A01C406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78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E01A5-B3FB-4CEB-8F2D-893831AFBBF7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EDF2C-4AC1-478E-8AB8-6FF6AC836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4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15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83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7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34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16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36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99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90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52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09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7EDF2C-4AC1-478E-8AB8-6FF6AC8365A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11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08407"/>
            <a:ext cx="7772399" cy="39065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CDOT Policy Overview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3852672" cy="388619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1828801"/>
            <a:ext cx="3889248" cy="388619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605" y="1808407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AC8310E-6AF3-461C-958D-A96ECCA574E3}" type="datetimeFigureOut">
              <a:rPr lang="en-US" smtClean="0"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6D005DD-9531-4E25-B657-BB554BF3C7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to CDOT Policies and Guidance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Transit and Rail Advisory Committee Meeting</a:t>
            </a:r>
          </a:p>
          <a:p>
            <a:r>
              <a:rPr lang="en-US" dirty="0" smtClean="0"/>
              <a:t>April 13,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1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DTR “Policies”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Allocation of Statewide FASTER Funds</a:t>
            </a:r>
          </a:p>
          <a:p>
            <a:r>
              <a:rPr lang="en-US" dirty="0" smtClean="0"/>
              <a:t>Intercity Bus Operations</a:t>
            </a:r>
          </a:p>
          <a:p>
            <a:r>
              <a:rPr lang="en-US" dirty="0" smtClean="0"/>
              <a:t>Performance Measures</a:t>
            </a:r>
          </a:p>
          <a:p>
            <a:r>
              <a:rPr lang="en-US" dirty="0" smtClean="0"/>
              <a:t>Transit and Rail Program</a:t>
            </a:r>
          </a:p>
          <a:p>
            <a:r>
              <a:rPr lang="en-US" dirty="0" smtClean="0"/>
              <a:t>Short Line Assistance Program</a:t>
            </a:r>
          </a:p>
          <a:p>
            <a:r>
              <a:rPr lang="en-US" dirty="0" smtClean="0"/>
              <a:t>Others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944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514600"/>
            <a:ext cx="6637468" cy="1362075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Questions?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87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 &amp; Procedural Directives</a:t>
            </a:r>
          </a:p>
          <a:p>
            <a:r>
              <a:rPr lang="en-US" dirty="0" smtClean="0"/>
              <a:t>Transportation Commission Resolutions</a:t>
            </a:r>
          </a:p>
          <a:p>
            <a:r>
              <a:rPr lang="en-US" dirty="0" smtClean="0"/>
              <a:t>Transportation Commission Guidance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3505200"/>
            <a:ext cx="56388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“To formulate the general policy with respect to the management, construction, and maintenance of public highways and other transportation systems in the state…”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667000" y="5029200"/>
            <a:ext cx="5638800" cy="1371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DTR “shall be responsible for the planning, development, operation, and integration of transit and rail…into the statewide transportation system…”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01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Policy &amp; Procedural 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828800"/>
            <a:ext cx="3852672" cy="3886199"/>
          </a:xfrm>
        </p:spPr>
        <p:txBody>
          <a:bodyPr/>
          <a:lstStyle/>
          <a:p>
            <a:r>
              <a:rPr lang="en-US" b="1" dirty="0" smtClean="0"/>
              <a:t>Policy Directives </a:t>
            </a:r>
            <a:r>
              <a:rPr lang="en-US" dirty="0" smtClean="0"/>
              <a:t>are adopted by the Transportation Commission</a:t>
            </a:r>
          </a:p>
          <a:p>
            <a:r>
              <a:rPr lang="en-US" dirty="0" smtClean="0"/>
              <a:t>Specifies organizational goals, TC goals and department decisions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b="1" dirty="0" smtClean="0"/>
              <a:t>Procedural Directives </a:t>
            </a:r>
            <a:r>
              <a:rPr lang="en-US" dirty="0" smtClean="0"/>
              <a:t>are adopted by the Executive Director</a:t>
            </a:r>
          </a:p>
          <a:p>
            <a:r>
              <a:rPr lang="en-US" dirty="0" smtClean="0"/>
              <a:t>Specifies how goals and department decisions are to be implemented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28800" y="5397690"/>
            <a:ext cx="54102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Over 200 Policy and Procedural Directives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45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Policy &amp; Procedural 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5023"/>
            <a:ext cx="7543799" cy="3508977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O</a:t>
            </a:r>
            <a:r>
              <a:rPr lang="en-US" dirty="0" smtClean="0"/>
              <a:t>riginate from any CDOT office/branch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Set policy for a program or process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Establish procedures, processes or guidance/guidelines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Establish goals and objectives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Provide direction to the Department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90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Organized By Topic Area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5800" y="1828800"/>
            <a:ext cx="3962400" cy="4267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Admin/Info Systems/ Facilities</a:t>
            </a:r>
          </a:p>
          <a:p>
            <a:r>
              <a:rPr lang="en-US" dirty="0" smtClean="0"/>
              <a:t>Accounting/Payroll</a:t>
            </a:r>
          </a:p>
          <a:p>
            <a:r>
              <a:rPr lang="en-US" dirty="0" smtClean="0"/>
              <a:t>Construction</a:t>
            </a:r>
          </a:p>
          <a:p>
            <a:r>
              <a:rPr lang="en-US" dirty="0" smtClean="0"/>
              <a:t>Contracts, Agreements &amp; Purchasing</a:t>
            </a:r>
          </a:p>
          <a:p>
            <a:r>
              <a:rPr lang="en-US" dirty="0" smtClean="0"/>
              <a:t>Design Engineering &amp; Bridge</a:t>
            </a:r>
          </a:p>
          <a:p>
            <a:r>
              <a:rPr lang="en-US" dirty="0" smtClean="0"/>
              <a:t>EEO/DBE/WBE</a:t>
            </a:r>
          </a:p>
          <a:p>
            <a:r>
              <a:rPr lang="en-US" dirty="0" smtClean="0"/>
              <a:t>Office of Financial Management &amp; Budget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645152" y="1828800"/>
            <a:ext cx="3965448" cy="4343401"/>
          </a:xfrm>
        </p:spPr>
        <p:txBody>
          <a:bodyPr/>
          <a:lstStyle/>
          <a:p>
            <a:r>
              <a:rPr lang="en-US" dirty="0" smtClean="0"/>
              <a:t>Transportation Safety</a:t>
            </a:r>
          </a:p>
          <a:p>
            <a:r>
              <a:rPr lang="en-US" dirty="0" smtClean="0"/>
              <a:t>Intermodal Activities</a:t>
            </a:r>
          </a:p>
          <a:p>
            <a:r>
              <a:rPr lang="en-US" dirty="0" smtClean="0"/>
              <a:t>Maintenance</a:t>
            </a:r>
          </a:p>
          <a:p>
            <a:r>
              <a:rPr lang="en-US" dirty="0" smtClean="0"/>
              <a:t>ROW &amp; Relocation</a:t>
            </a:r>
          </a:p>
          <a:p>
            <a:r>
              <a:rPr lang="en-US" dirty="0" smtClean="0"/>
              <a:t>Research &amp; Materials</a:t>
            </a:r>
          </a:p>
          <a:p>
            <a:r>
              <a:rPr lang="en-US" dirty="0" smtClean="0"/>
              <a:t>Traffic</a:t>
            </a:r>
          </a:p>
          <a:p>
            <a:r>
              <a:rPr lang="en-US" dirty="0" smtClean="0"/>
              <a:t>Transportation Development</a:t>
            </a:r>
          </a:p>
          <a:p>
            <a:r>
              <a:rPr lang="en-US" dirty="0" smtClean="0"/>
              <a:t>Reproduction</a:t>
            </a:r>
          </a:p>
          <a:p>
            <a:r>
              <a:rPr lang="en-US" dirty="0" smtClean="0"/>
              <a:t>Environmental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974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828800"/>
            <a:ext cx="3962400" cy="4495800"/>
          </a:xfrm>
        </p:spPr>
        <p:txBody>
          <a:bodyPr>
            <a:noAutofit/>
          </a:bodyPr>
          <a:lstStyle/>
          <a:p>
            <a:r>
              <a:rPr lang="en-US" sz="2200" dirty="0" smtClean="0"/>
              <a:t>Statewide Transportation Operating Principles</a:t>
            </a:r>
          </a:p>
          <a:p>
            <a:r>
              <a:rPr lang="en-US" sz="2200" dirty="0" smtClean="0"/>
              <a:t>CDOT Investment Category Goals &amp; Objectives</a:t>
            </a:r>
          </a:p>
          <a:p>
            <a:r>
              <a:rPr lang="en-US" sz="2200" dirty="0" smtClean="0"/>
              <a:t>Design Build Contracting</a:t>
            </a:r>
          </a:p>
          <a:p>
            <a:r>
              <a:rPr lang="en-US" sz="2200" dirty="0" smtClean="0"/>
              <a:t>ADA Accessibility for CDOT Projects</a:t>
            </a:r>
          </a:p>
          <a:p>
            <a:r>
              <a:rPr lang="en-US" sz="2200" dirty="0" smtClean="0"/>
              <a:t>Budget Policies </a:t>
            </a:r>
          </a:p>
          <a:p>
            <a:r>
              <a:rPr lang="en-US" sz="2200" dirty="0" smtClean="0"/>
              <a:t>Resource Allocation</a:t>
            </a:r>
          </a:p>
          <a:p>
            <a:r>
              <a:rPr lang="en-US" sz="2200" dirty="0" smtClean="0"/>
              <a:t>Snow Removal on State Highways</a:t>
            </a:r>
            <a:endParaRPr lang="en-US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645152" y="1828800"/>
            <a:ext cx="3889248" cy="449579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Rockfall</a:t>
            </a:r>
            <a:r>
              <a:rPr lang="en-US" dirty="0"/>
              <a:t> Management</a:t>
            </a:r>
          </a:p>
          <a:p>
            <a:r>
              <a:rPr lang="en-US" dirty="0" smtClean="0"/>
              <a:t>Interchange Approval Process</a:t>
            </a:r>
          </a:p>
          <a:p>
            <a:r>
              <a:rPr lang="en-US" dirty="0" smtClean="0"/>
              <a:t>Bicycle and Pedestrian Policy</a:t>
            </a:r>
          </a:p>
          <a:p>
            <a:r>
              <a:rPr lang="en-US" dirty="0" smtClean="0"/>
              <a:t>Rail Corridor Preservation Policy</a:t>
            </a:r>
          </a:p>
          <a:p>
            <a:r>
              <a:rPr lang="en-US" dirty="0" smtClean="0"/>
              <a:t>State Highway Relocation Policy</a:t>
            </a:r>
          </a:p>
          <a:p>
            <a:r>
              <a:rPr lang="en-US" dirty="0" smtClean="0"/>
              <a:t>Access Management</a:t>
            </a:r>
          </a:p>
          <a:p>
            <a:r>
              <a:rPr lang="en-US" dirty="0" smtClean="0"/>
              <a:t>Air Quality</a:t>
            </a:r>
          </a:p>
          <a:p>
            <a:r>
              <a:rPr lang="en-US" dirty="0" smtClean="0"/>
              <a:t>Hazardous Materials Routing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382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 “Policy” Resolutions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399" cy="4211393"/>
          </a:xfrm>
        </p:spPr>
        <p:txBody>
          <a:bodyPr>
            <a:normAutofit/>
          </a:bodyPr>
          <a:lstStyle/>
          <a:p>
            <a:r>
              <a:rPr lang="en-US" dirty="0" smtClean="0"/>
              <a:t>Set policy or guidance, but are adopted by the TC as a resolution rather than a policy directive</a:t>
            </a:r>
          </a:p>
          <a:p>
            <a:r>
              <a:rPr lang="en-US" dirty="0" smtClean="0"/>
              <a:t>Often get updated by a new resolution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Establishment of a Congestion Relief Program</a:t>
            </a:r>
          </a:p>
          <a:p>
            <a:pPr lvl="1"/>
            <a:r>
              <a:rPr lang="en-US" dirty="0" smtClean="0"/>
              <a:t>Interstate Corridor Vision Guidance</a:t>
            </a:r>
          </a:p>
          <a:p>
            <a:pPr lvl="1"/>
            <a:r>
              <a:rPr lang="en-US" dirty="0" smtClean="0"/>
              <a:t>Tolling Policies (former CTE)</a:t>
            </a:r>
          </a:p>
          <a:p>
            <a:pPr lvl="1"/>
            <a:r>
              <a:rPr lang="en-US" dirty="0" smtClean="0"/>
              <a:t>Revenue Allocation 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98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 Approved Guidance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825023"/>
            <a:ext cx="7103122" cy="3508977"/>
          </a:xfrm>
        </p:spPr>
        <p:txBody>
          <a:bodyPr/>
          <a:lstStyle/>
          <a:p>
            <a:r>
              <a:rPr lang="en-US" dirty="0" smtClean="0"/>
              <a:t>Prepared in response to TC Policy </a:t>
            </a:r>
            <a:r>
              <a:rPr lang="en-US" dirty="0"/>
              <a:t>D</a:t>
            </a:r>
            <a:r>
              <a:rPr lang="en-US" dirty="0" smtClean="0"/>
              <a:t>irectives or Resolutions</a:t>
            </a:r>
          </a:p>
          <a:p>
            <a:r>
              <a:rPr lang="en-US" dirty="0" smtClean="0"/>
              <a:t>Further support policy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Planning Policy Guidance</a:t>
            </a:r>
          </a:p>
          <a:p>
            <a:pPr lvl="1"/>
            <a:r>
              <a:rPr lang="en-US" dirty="0" smtClean="0"/>
              <a:t>Congestion Relief Guidelines</a:t>
            </a:r>
          </a:p>
          <a:p>
            <a:pPr lvl="1"/>
            <a:r>
              <a:rPr lang="en-US" dirty="0" smtClean="0"/>
              <a:t>4P and STIP Development Guidelines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842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to DTR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828800"/>
            <a:ext cx="7543799" cy="44399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Existing Policies</a:t>
            </a:r>
          </a:p>
          <a:p>
            <a:pPr lvl="1"/>
            <a:r>
              <a:rPr lang="en-US" dirty="0" smtClean="0"/>
              <a:t>Rail Corridor Preservation </a:t>
            </a:r>
          </a:p>
          <a:p>
            <a:pPr lvl="1"/>
            <a:r>
              <a:rPr lang="en-US" dirty="0" smtClean="0"/>
              <a:t>Statewide Transportation Operating Principles</a:t>
            </a:r>
          </a:p>
          <a:p>
            <a:pPr lvl="1"/>
            <a:r>
              <a:rPr lang="en-US" dirty="0" smtClean="0"/>
              <a:t>Investment Category Goals &amp; Objectives</a:t>
            </a:r>
          </a:p>
          <a:p>
            <a:r>
              <a:rPr lang="en-US" dirty="0" smtClean="0"/>
              <a:t>Existing “Policy “ Resolutions</a:t>
            </a:r>
          </a:p>
          <a:p>
            <a:pPr lvl="1"/>
            <a:r>
              <a:rPr lang="en-US" dirty="0" smtClean="0"/>
              <a:t>Interstate Corridor Vision Guidance</a:t>
            </a:r>
          </a:p>
          <a:p>
            <a:pPr lvl="1"/>
            <a:r>
              <a:rPr lang="en-US" dirty="0" smtClean="0"/>
              <a:t>Allocation </a:t>
            </a:r>
            <a:r>
              <a:rPr lang="en-US" dirty="0"/>
              <a:t>and Prioritization Process for Distribution of FASTER State Transit Funds for FY 10 – FY </a:t>
            </a:r>
            <a:r>
              <a:rPr lang="en-US" dirty="0" smtClean="0"/>
              <a:t>12</a:t>
            </a:r>
          </a:p>
          <a:p>
            <a:r>
              <a:rPr lang="en-US" dirty="0" smtClean="0"/>
              <a:t>Existing Guidance</a:t>
            </a:r>
          </a:p>
          <a:p>
            <a:pPr lvl="1"/>
            <a:r>
              <a:rPr lang="en-US" dirty="0" smtClean="0"/>
              <a:t>Planning Policy Guidance</a:t>
            </a:r>
          </a:p>
          <a:p>
            <a:pPr lvl="1"/>
            <a:r>
              <a:rPr lang="en-US" dirty="0" smtClean="0"/>
              <a:t>Congestion Relief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8200" y="12805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CDOT Policy Overview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40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916</TotalTime>
  <Words>445</Words>
  <Application>Microsoft Office PowerPoint</Application>
  <PresentationFormat>On-screen Show (4:3)</PresentationFormat>
  <Paragraphs>110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Overview to CDOT Policies and Guidance</vt:lpstr>
      <vt:lpstr>Introduction</vt:lpstr>
      <vt:lpstr>Policy &amp; Procedural Directives</vt:lpstr>
      <vt:lpstr>Policy &amp; Procedural Directives</vt:lpstr>
      <vt:lpstr>Organized By Topic Area</vt:lpstr>
      <vt:lpstr>Examples</vt:lpstr>
      <vt:lpstr>TC “Policy” Resolutions</vt:lpstr>
      <vt:lpstr>TC Approved Guidance</vt:lpstr>
      <vt:lpstr>Relevant to DTR</vt:lpstr>
      <vt:lpstr>Potential DTR “Policies”</vt:lpstr>
      <vt:lpstr>Questions?</vt:lpstr>
    </vt:vector>
  </TitlesOfParts>
  <Company>CDOT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to CDOT Policies and Guidance</dc:title>
  <dc:creator>MacDonald, Tracey</dc:creator>
  <cp:lastModifiedBy>MacDonald, Tracey</cp:lastModifiedBy>
  <cp:revision>30</cp:revision>
  <cp:lastPrinted>2012-04-13T15:17:07Z</cp:lastPrinted>
  <dcterms:created xsi:type="dcterms:W3CDTF">2012-04-05T18:07:20Z</dcterms:created>
  <dcterms:modified xsi:type="dcterms:W3CDTF">2012-04-18T16:10:40Z</dcterms:modified>
</cp:coreProperties>
</file>