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embeddedFontLst>
    <p:embeddedFont>
      <p:font typeface="Tahoma"/>
      <p:regular r:id="rId11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3" roundtripDataSignature="AMtx7mgEbUPThtbe5Jpn2el91nDTIvRMN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Tahoma-regular.fntdata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font" Target="fonts/Tahoma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0" name="Google Shape;100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9" name="Google Shape;109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5" name="Google Shape;115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2" name="Google Shape;122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hyperlink" Target="https://secure.echosign.com/public/login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BFBF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967408" y="1701555"/>
            <a:ext cx="10257300" cy="2816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ahoma"/>
              <a:buNone/>
            </a:pPr>
            <a:r>
              <a:rPr b="1" lang="en-US">
                <a:latin typeface="Tahoma"/>
                <a:ea typeface="Tahoma"/>
                <a:cs typeface="Tahoma"/>
                <a:sym typeface="Tahoma"/>
              </a:rPr>
              <a:t>Tutorial for Completing CDOT Form 473/474 Using Adobe Sign</a:t>
            </a: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782" y="138551"/>
            <a:ext cx="6171601" cy="1352319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967408" y="2915748"/>
            <a:ext cx="10257183" cy="28160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t/>
            </a:r>
            <a:endParaRPr b="0" i="0" sz="60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967350" y="4728318"/>
            <a:ext cx="10257300" cy="1003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Tahoma"/>
              <a:buNone/>
            </a:pPr>
            <a:r>
              <a:rPr lang="en-US" sz="5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Form Initiation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BFBF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782" y="138551"/>
            <a:ext cx="6171601" cy="1352319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2"/>
          <p:cNvSpPr txBox="1"/>
          <p:nvPr>
            <p:ph type="ctrTitle"/>
          </p:nvPr>
        </p:nvSpPr>
        <p:spPr>
          <a:xfrm>
            <a:off x="836100" y="1589021"/>
            <a:ext cx="10519800" cy="4852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45720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r>
              <a:rPr b="1" lang="en-US" sz="2400">
                <a:latin typeface="Tahoma"/>
                <a:ea typeface="Tahoma"/>
                <a:cs typeface="Tahoma"/>
                <a:sym typeface="Tahoma"/>
              </a:rPr>
              <a:t>This form and process:</a:t>
            </a:r>
            <a:br>
              <a:rPr b="1" lang="en-US" sz="2400">
                <a:latin typeface="Tahoma"/>
                <a:ea typeface="Tahoma"/>
                <a:cs typeface="Tahoma"/>
                <a:sym typeface="Tahoma"/>
              </a:rPr>
            </a:br>
            <a:r>
              <a:rPr b="1" lang="en-US" sz="2400">
                <a:latin typeface="Tahoma"/>
                <a:ea typeface="Tahoma"/>
                <a:cs typeface="Tahoma"/>
                <a:sym typeface="Tahoma"/>
              </a:rPr>
              <a:t>	</a:t>
            </a: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- Will be implemented July 1</a:t>
            </a:r>
            <a:r>
              <a:rPr baseline="30000" lang="en-US" sz="2400">
                <a:latin typeface="Tahoma"/>
                <a:ea typeface="Tahoma"/>
                <a:cs typeface="Tahoma"/>
                <a:sym typeface="Tahoma"/>
              </a:rPr>
              <a:t>st</a:t>
            </a: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, 2021</a:t>
            </a:r>
            <a:br>
              <a:rPr lang="en-US" sz="2400">
                <a:latin typeface="Tahoma"/>
                <a:ea typeface="Tahoma"/>
                <a:cs typeface="Tahoma"/>
                <a:sym typeface="Tahoma"/>
              </a:rPr>
            </a:b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	- Allow users to document that sampling and testing for a project 	  	  </a:t>
            </a:r>
            <a:endParaRPr sz="2400">
              <a:latin typeface="Tahoma"/>
              <a:ea typeface="Tahoma"/>
              <a:cs typeface="Tahoma"/>
              <a:sym typeface="Tahoma"/>
            </a:endParaRPr>
          </a:p>
          <a:p>
            <a:pPr indent="45720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  conforms with plans and specifications</a:t>
            </a:r>
            <a:br>
              <a:rPr lang="en-US" sz="2400">
                <a:latin typeface="Tahoma"/>
                <a:ea typeface="Tahoma"/>
                <a:cs typeface="Tahoma"/>
                <a:sym typeface="Tahoma"/>
              </a:rPr>
            </a:b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	- Have been created to maintain an efficient and creditable method of 	  </a:t>
            </a:r>
            <a:endParaRPr sz="2400">
              <a:latin typeface="Tahoma"/>
              <a:ea typeface="Tahoma"/>
              <a:cs typeface="Tahoma"/>
              <a:sym typeface="Tahoma"/>
            </a:endParaRPr>
          </a:p>
          <a:p>
            <a:pPr indent="45720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  managing and collecting CDOT project documentation</a:t>
            </a:r>
            <a:br>
              <a:rPr lang="en-US" sz="2400">
                <a:latin typeface="Tahoma"/>
                <a:ea typeface="Tahoma"/>
                <a:cs typeface="Tahoma"/>
                <a:sym typeface="Tahoma"/>
              </a:rPr>
            </a:b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	- Must be initiated by a Region Group Member shown on the 	  	   </a:t>
            </a:r>
            <a:endParaRPr sz="2400">
              <a:latin typeface="Tahoma"/>
              <a:ea typeface="Tahoma"/>
              <a:cs typeface="Tahoma"/>
              <a:sym typeface="Tahoma"/>
            </a:endParaRPr>
          </a:p>
          <a:p>
            <a:pPr indent="45720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  following slide. </a:t>
            </a:r>
            <a:br>
              <a:rPr lang="en-US" sz="2400">
                <a:latin typeface="Tahoma"/>
                <a:ea typeface="Tahoma"/>
                <a:cs typeface="Tahoma"/>
                <a:sym typeface="Tahoma"/>
              </a:rPr>
            </a:b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	- </a:t>
            </a:r>
            <a:r>
              <a:rPr b="1" lang="en-US" sz="2400">
                <a:latin typeface="Tahoma"/>
                <a:ea typeface="Tahoma"/>
                <a:cs typeface="Tahoma"/>
                <a:sym typeface="Tahoma"/>
              </a:rPr>
              <a:t>Does </a:t>
            </a: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require Adobe Sign login credentials to initiation, but </a:t>
            </a:r>
            <a:r>
              <a:rPr b="1" lang="en-US" sz="2400">
                <a:latin typeface="Tahoma"/>
                <a:ea typeface="Tahoma"/>
                <a:cs typeface="Tahoma"/>
                <a:sym typeface="Tahoma"/>
              </a:rPr>
              <a:t>does 	  	   </a:t>
            </a:r>
            <a:endParaRPr b="1" sz="2400">
              <a:latin typeface="Tahoma"/>
              <a:ea typeface="Tahoma"/>
              <a:cs typeface="Tahoma"/>
              <a:sym typeface="Tahoma"/>
            </a:endParaRPr>
          </a:p>
          <a:p>
            <a:pPr indent="45720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r>
              <a:rPr b="1" lang="en-US" sz="2400">
                <a:latin typeface="Tahoma"/>
                <a:ea typeface="Tahoma"/>
                <a:cs typeface="Tahoma"/>
                <a:sym typeface="Tahoma"/>
              </a:rPr>
              <a:t>  not </a:t>
            </a: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require credentials to fill out. </a:t>
            </a:r>
            <a:br>
              <a:rPr lang="en-US" sz="2400">
                <a:latin typeface="Tahoma"/>
                <a:ea typeface="Tahoma"/>
                <a:cs typeface="Tahoma"/>
                <a:sym typeface="Tahoma"/>
              </a:rPr>
            </a:br>
            <a:endParaRPr i="1" sz="24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BFBF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782" y="138551"/>
            <a:ext cx="6171601" cy="1352319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3"/>
          <p:cNvSpPr txBox="1"/>
          <p:nvPr>
            <p:ph type="ctrTitle"/>
          </p:nvPr>
        </p:nvSpPr>
        <p:spPr>
          <a:xfrm>
            <a:off x="5827575" y="2732275"/>
            <a:ext cx="2784900" cy="2626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- Melody Perkins</a:t>
            </a:r>
            <a:br>
              <a:rPr lang="en-US" sz="2400">
                <a:latin typeface="Tahoma"/>
                <a:ea typeface="Tahoma"/>
                <a:cs typeface="Tahoma"/>
                <a:sym typeface="Tahoma"/>
              </a:rPr>
            </a:b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- Edward Trujillo	</a:t>
            </a:r>
            <a:br>
              <a:rPr lang="en-US" sz="2400">
                <a:latin typeface="Tahoma"/>
                <a:ea typeface="Tahoma"/>
                <a:cs typeface="Tahoma"/>
                <a:sym typeface="Tahoma"/>
              </a:rPr>
            </a:b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- Hailey Goodale</a:t>
            </a:r>
            <a:br>
              <a:rPr lang="en-US" sz="2400">
                <a:latin typeface="Tahoma"/>
                <a:ea typeface="Tahoma"/>
                <a:cs typeface="Tahoma"/>
                <a:sym typeface="Tahoma"/>
              </a:rPr>
            </a:b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- Brian M. Kelly</a:t>
            </a:r>
            <a:br>
              <a:rPr lang="en-US" sz="2400">
                <a:latin typeface="Tahoma"/>
                <a:ea typeface="Tahoma"/>
                <a:cs typeface="Tahoma"/>
                <a:sym typeface="Tahoma"/>
              </a:rPr>
            </a:b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- Charles Z. Smith</a:t>
            </a:r>
            <a:br>
              <a:rPr lang="en-US" sz="2400">
                <a:latin typeface="Tahoma"/>
                <a:ea typeface="Tahoma"/>
                <a:cs typeface="Tahoma"/>
                <a:sym typeface="Tahoma"/>
              </a:rPr>
            </a:b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- Cheryle Clark</a:t>
            </a:r>
            <a:br>
              <a:rPr lang="en-US" sz="2400">
                <a:latin typeface="Tahoma"/>
                <a:ea typeface="Tahoma"/>
                <a:cs typeface="Tahoma"/>
                <a:sym typeface="Tahoma"/>
              </a:rPr>
            </a:br>
            <a:endParaRPr sz="2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4" name="Google Shape;104;p3"/>
          <p:cNvSpPr txBox="1"/>
          <p:nvPr/>
        </p:nvSpPr>
        <p:spPr>
          <a:xfrm>
            <a:off x="1325417" y="1688054"/>
            <a:ext cx="95412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Only those designated as Region Group Members may initiate forms. Those designees are listed below:</a:t>
            </a:r>
            <a:br>
              <a:rPr b="1" i="0" lang="en-US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</a:br>
            <a:endParaRPr b="0" i="0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5" name="Google Shape;105;p3"/>
          <p:cNvSpPr txBox="1"/>
          <p:nvPr/>
        </p:nvSpPr>
        <p:spPr>
          <a:xfrm>
            <a:off x="1325405" y="5867881"/>
            <a:ext cx="9541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1" lang="en-US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If you require form initiation capabilities, please contact OIT. </a:t>
            </a:r>
            <a:endParaRPr b="0" i="1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6" name="Google Shape;106;p3"/>
          <p:cNvSpPr txBox="1"/>
          <p:nvPr>
            <p:ph type="ctrTitle"/>
          </p:nvPr>
        </p:nvSpPr>
        <p:spPr>
          <a:xfrm>
            <a:off x="1735150" y="2833975"/>
            <a:ext cx="3687600" cy="2423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- Craig Wieden</a:t>
            </a:r>
            <a:endParaRPr sz="24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- Todd Mayhew</a:t>
            </a:r>
            <a:br>
              <a:rPr lang="en-US" sz="2400">
                <a:latin typeface="Tahoma"/>
                <a:ea typeface="Tahoma"/>
                <a:cs typeface="Tahoma"/>
                <a:sym typeface="Tahoma"/>
              </a:rPr>
            </a:b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- Darren Phipps</a:t>
            </a:r>
            <a:br>
              <a:rPr lang="en-US" sz="2400">
                <a:latin typeface="Tahoma"/>
                <a:ea typeface="Tahoma"/>
                <a:cs typeface="Tahoma"/>
                <a:sym typeface="Tahoma"/>
              </a:rPr>
            </a:b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- Jennifer Kelly</a:t>
            </a:r>
            <a:br>
              <a:rPr lang="en-US" sz="2400">
                <a:latin typeface="Tahoma"/>
                <a:ea typeface="Tahoma"/>
                <a:cs typeface="Tahoma"/>
                <a:sym typeface="Tahoma"/>
              </a:rPr>
            </a:b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- Lisa Wisner</a:t>
            </a:r>
            <a:br>
              <a:rPr lang="en-US" sz="2400">
                <a:latin typeface="Tahoma"/>
                <a:ea typeface="Tahoma"/>
                <a:cs typeface="Tahoma"/>
                <a:sym typeface="Tahoma"/>
              </a:rPr>
            </a:b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- Patrick [RS] Murphy</a:t>
            </a:r>
            <a:br>
              <a:rPr lang="en-US" sz="2400">
                <a:latin typeface="Tahoma"/>
                <a:ea typeface="Tahoma"/>
                <a:cs typeface="Tahoma"/>
                <a:sym typeface="Tahoma"/>
              </a:rPr>
            </a:b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- Paul Davila </a:t>
            </a:r>
            <a:endParaRPr sz="28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BFBF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782" y="138551"/>
            <a:ext cx="6171601" cy="1352319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4"/>
          <p:cNvSpPr txBox="1"/>
          <p:nvPr>
            <p:ph type="ctrTitle"/>
          </p:nvPr>
        </p:nvSpPr>
        <p:spPr>
          <a:xfrm>
            <a:off x="836100" y="2073374"/>
            <a:ext cx="10519800" cy="3570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The CDOT Adobe Sign Form 473/474 Group members have been trained and are registered as Adobe Sign users and will  initiate the CDOT Adobe Sign Form 473/474.</a:t>
            </a:r>
            <a:endParaRPr sz="24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r>
              <a:t/>
            </a:r>
            <a:endParaRPr sz="24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r>
              <a:rPr b="1" lang="en-US" sz="2400">
                <a:latin typeface="Tahoma"/>
                <a:ea typeface="Tahoma"/>
                <a:cs typeface="Tahoma"/>
                <a:sym typeface="Tahoma"/>
              </a:rPr>
              <a:t>If you are a Region Group member looking to initiate the form, go to the following web address:</a:t>
            </a: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400" u="sng">
                <a:solidFill>
                  <a:schemeClr val="hlink"/>
                </a:solidFill>
                <a:latin typeface="Tahoma"/>
                <a:ea typeface="Tahoma"/>
                <a:cs typeface="Tahoma"/>
                <a:sym typeface="Tahoma"/>
                <a:hlinkClick r:id="rId4"/>
              </a:rPr>
              <a:t>https://secure.echosign.com/public/login</a:t>
            </a:r>
            <a:endParaRPr sz="2400">
              <a:latin typeface="Tahoma"/>
              <a:ea typeface="Tahoma"/>
              <a:cs typeface="Tahoma"/>
              <a:sym typeface="Tahoma"/>
            </a:endParaRPr>
          </a:p>
          <a:p>
            <a:pPr indent="45720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br>
              <a:rPr lang="en-US" sz="2400">
                <a:latin typeface="Tahoma"/>
                <a:ea typeface="Tahoma"/>
                <a:cs typeface="Tahoma"/>
                <a:sym typeface="Tahoma"/>
              </a:rPr>
            </a:br>
            <a:endParaRPr i="1" sz="24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BFBF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782" y="138551"/>
            <a:ext cx="6171601" cy="1352319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5"/>
          <p:cNvSpPr txBox="1"/>
          <p:nvPr>
            <p:ph type="ctrTitle"/>
          </p:nvPr>
        </p:nvSpPr>
        <p:spPr>
          <a:xfrm>
            <a:off x="849600" y="2974778"/>
            <a:ext cx="10492800" cy="266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Tahoma"/>
              <a:buChar char="-"/>
            </a:pP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The form will move through the workflow outlined on the previous slide.</a:t>
            </a:r>
            <a:endParaRPr sz="2400">
              <a:latin typeface="Tahoma"/>
              <a:ea typeface="Tahoma"/>
              <a:cs typeface="Tahoma"/>
              <a:sym typeface="Tahoma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Tahoma"/>
              <a:buChar char="-"/>
            </a:pP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The form </a:t>
            </a:r>
            <a:r>
              <a:rPr b="1" lang="en-US" sz="2400">
                <a:latin typeface="Tahoma"/>
                <a:ea typeface="Tahoma"/>
                <a:cs typeface="Tahoma"/>
                <a:sym typeface="Tahoma"/>
              </a:rPr>
              <a:t>must</a:t>
            </a: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 be completed by the current recipient before moving onto the next role. </a:t>
            </a:r>
            <a:endParaRPr sz="2400">
              <a:latin typeface="Tahoma"/>
              <a:ea typeface="Tahoma"/>
              <a:cs typeface="Tahoma"/>
              <a:sym typeface="Tahoma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Tahoma"/>
              <a:buChar char="-"/>
            </a:pP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This form does require an Adobe Sign account to INITIATE, but </a:t>
            </a:r>
            <a:r>
              <a:rPr b="1" lang="en-US" sz="2400">
                <a:latin typeface="Tahoma"/>
                <a:ea typeface="Tahoma"/>
                <a:cs typeface="Tahoma"/>
                <a:sym typeface="Tahoma"/>
              </a:rPr>
              <a:t>does not </a:t>
            </a: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require an Adobe Sign account to COMPLETE. </a:t>
            </a:r>
            <a:endParaRPr sz="2400">
              <a:latin typeface="Tahoma"/>
              <a:ea typeface="Tahoma"/>
              <a:cs typeface="Tahoma"/>
              <a:sym typeface="Tahoma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Tahoma"/>
              <a:buChar char="-"/>
            </a:pPr>
            <a:r>
              <a:rPr lang="en-US" sz="2400">
                <a:latin typeface="Tahoma"/>
                <a:ea typeface="Tahoma"/>
                <a:cs typeface="Tahoma"/>
                <a:sym typeface="Tahoma"/>
              </a:rPr>
              <a:t>Once attachments are put into the form, they will be amended to the bottom of the document for viewing. </a:t>
            </a:r>
            <a:endParaRPr sz="24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19" name="Google Shape;119;p5"/>
          <p:cNvSpPr txBox="1"/>
          <p:nvPr>
            <p:ph type="ctrTitle"/>
          </p:nvPr>
        </p:nvSpPr>
        <p:spPr>
          <a:xfrm>
            <a:off x="836100" y="1889325"/>
            <a:ext cx="10519800" cy="576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ahoma"/>
              <a:buNone/>
            </a:pPr>
            <a:r>
              <a:rPr b="1" lang="en-US" sz="2400">
                <a:latin typeface="Tahoma"/>
                <a:ea typeface="Tahoma"/>
                <a:cs typeface="Tahoma"/>
                <a:sym typeface="Tahoma"/>
              </a:rPr>
              <a:t>Things to Note: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BFBF"/>
        </a:solid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"/>
          <p:cNvSpPr txBox="1"/>
          <p:nvPr>
            <p:ph type="ctrTitle"/>
          </p:nvPr>
        </p:nvSpPr>
        <p:spPr>
          <a:xfrm>
            <a:off x="967408" y="2512866"/>
            <a:ext cx="10257183" cy="28160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ahoma"/>
              <a:buNone/>
            </a:pPr>
            <a:r>
              <a:rPr b="1" lang="en-US">
                <a:latin typeface="Tahoma"/>
                <a:ea typeface="Tahoma"/>
                <a:cs typeface="Tahoma"/>
                <a:sym typeface="Tahoma"/>
              </a:rPr>
              <a:t>Thanks for watching!</a:t>
            </a:r>
            <a:br>
              <a:rPr b="1" lang="en-US">
                <a:latin typeface="Tahoma"/>
                <a:ea typeface="Tahoma"/>
                <a:cs typeface="Tahoma"/>
                <a:sym typeface="Tahoma"/>
              </a:rPr>
            </a:br>
            <a:br>
              <a:rPr b="1" lang="en-US">
                <a:latin typeface="Tahoma"/>
                <a:ea typeface="Tahoma"/>
                <a:cs typeface="Tahoma"/>
                <a:sym typeface="Tahoma"/>
              </a:rPr>
            </a:br>
            <a:r>
              <a:rPr i="1" lang="en-US" sz="4900">
                <a:latin typeface="Tahoma"/>
                <a:ea typeface="Tahoma"/>
                <a:cs typeface="Tahoma"/>
                <a:sym typeface="Tahoma"/>
              </a:rPr>
              <a:t>If you need assistance with this form, please contact Ed Trujillo at edward.trujillo@state.co.us</a:t>
            </a:r>
            <a:endParaRPr i="1"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125" name="Google Shape;125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782" y="138551"/>
            <a:ext cx="6171601" cy="13523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2021-04-21T16:48:19Z</dcterms:created>
  <dc:creator>Hailey Goodale</dc:creator>
</cp:coreProperties>
</file>