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Lst>
  <p:notesMasterIdLst>
    <p:notesMasterId r:id="rId42"/>
  </p:notesMasterIdLst>
  <p:handoutMasterIdLst>
    <p:handoutMasterId r:id="rId43"/>
  </p:handoutMasterIdLst>
  <p:sldIdLst>
    <p:sldId id="269" r:id="rId3"/>
    <p:sldId id="276" r:id="rId4"/>
    <p:sldId id="308" r:id="rId5"/>
    <p:sldId id="298" r:id="rId6"/>
    <p:sldId id="309" r:id="rId7"/>
    <p:sldId id="299" r:id="rId8"/>
    <p:sldId id="300" r:id="rId9"/>
    <p:sldId id="334" r:id="rId10"/>
    <p:sldId id="311" r:id="rId11"/>
    <p:sldId id="315" r:id="rId12"/>
    <p:sldId id="316" r:id="rId13"/>
    <p:sldId id="317" r:id="rId14"/>
    <p:sldId id="318" r:id="rId15"/>
    <p:sldId id="319" r:id="rId16"/>
    <p:sldId id="328" r:id="rId17"/>
    <p:sldId id="320" r:id="rId18"/>
    <p:sldId id="322" r:id="rId19"/>
    <p:sldId id="323" r:id="rId20"/>
    <p:sldId id="324" r:id="rId21"/>
    <p:sldId id="313" r:id="rId22"/>
    <p:sldId id="333" r:id="rId23"/>
    <p:sldId id="335" r:id="rId24"/>
    <p:sldId id="336" r:id="rId25"/>
    <p:sldId id="303" r:id="rId26"/>
    <p:sldId id="339" r:id="rId27"/>
    <p:sldId id="340" r:id="rId28"/>
    <p:sldId id="337" r:id="rId29"/>
    <p:sldId id="329" r:id="rId30"/>
    <p:sldId id="331" r:id="rId31"/>
    <p:sldId id="330" r:id="rId32"/>
    <p:sldId id="302" r:id="rId33"/>
    <p:sldId id="342" r:id="rId34"/>
    <p:sldId id="343" r:id="rId35"/>
    <p:sldId id="344" r:id="rId36"/>
    <p:sldId id="345" r:id="rId37"/>
    <p:sldId id="346" r:id="rId38"/>
    <p:sldId id="347" r:id="rId39"/>
    <p:sldId id="348" r:id="rId40"/>
    <p:sldId id="28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CC"/>
    <a:srgbClr val="7F7F7F"/>
    <a:srgbClr val="EF7521"/>
    <a:srgbClr val="512C46"/>
    <a:srgbClr val="112E1C"/>
    <a:srgbClr val="404040"/>
    <a:srgbClr val="920023"/>
    <a:srgbClr val="000000"/>
    <a:srgbClr val="245D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82"/>
    <p:restoredTop sz="83789"/>
  </p:normalViewPr>
  <p:slideViewPr>
    <p:cSldViewPr snapToGrid="0" snapToObjects="1" showGuides="1">
      <p:cViewPr>
        <p:scale>
          <a:sx n="50" d="100"/>
          <a:sy n="50" d="100"/>
        </p:scale>
        <p:origin x="1656" y="852"/>
      </p:cViewPr>
      <p:guideLst>
        <p:guide orient="horz" pos="2136"/>
        <p:guide pos="3840"/>
      </p:guideLst>
    </p:cSldViewPr>
  </p:slideViewPr>
  <p:notesTextViewPr>
    <p:cViewPr>
      <p:scale>
        <a:sx n="1" d="1"/>
        <a:sy n="1" d="1"/>
      </p:scale>
      <p:origin x="0" y="0"/>
    </p:cViewPr>
  </p:notesTextViewPr>
  <p:notesViewPr>
    <p:cSldViewPr snapToGrid="0" snapToObjects="1" showGuides="1">
      <p:cViewPr varScale="1">
        <p:scale>
          <a:sx n="149" d="100"/>
          <a:sy n="149" d="100"/>
        </p:scale>
        <p:origin x="347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B817770-1CFB-D946-8006-B215EC7BE73C}" type="datetimeFigureOut">
              <a:rPr lang="en-US" smtClean="0"/>
              <a:t>5/19/2021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22E34D-BE18-AB4B-A4F7-48C6DBFED4D1}" type="slidenum">
              <a:rPr lang="en-US" smtClean="0"/>
              <a:t>‹#›</a:t>
            </a:fld>
            <a:endParaRPr lang="en-US"/>
          </a:p>
        </p:txBody>
      </p:sp>
    </p:spTree>
    <p:extLst>
      <p:ext uri="{BB962C8B-B14F-4D97-AF65-F5344CB8AC3E}">
        <p14:creationId xmlns:p14="http://schemas.microsoft.com/office/powerpoint/2010/main" val="2117521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EC78518-6B91-1748-B9F9-3CBF90ED8023}"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1D5C5-7CA1-5246-A586-9870D28145C2}" type="slidenum">
              <a:rPr lang="en-US" smtClean="0"/>
              <a:t>‹#›</a:t>
            </a:fld>
            <a:endParaRPr lang="en-US"/>
          </a:p>
        </p:txBody>
      </p:sp>
    </p:spTree>
    <p:extLst>
      <p:ext uri="{BB962C8B-B14F-4D97-AF65-F5344CB8AC3E}">
        <p14:creationId xmlns:p14="http://schemas.microsoft.com/office/powerpoint/2010/main" val="66896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01D5C5-7CA1-5246-A586-9870D28145C2}" type="slidenum">
              <a:rPr lang="en-US" smtClean="0"/>
              <a:t>1</a:t>
            </a:fld>
            <a:endParaRPr lang="en-US"/>
          </a:p>
        </p:txBody>
      </p:sp>
    </p:spTree>
    <p:extLst>
      <p:ext uri="{BB962C8B-B14F-4D97-AF65-F5344CB8AC3E}">
        <p14:creationId xmlns:p14="http://schemas.microsoft.com/office/powerpoint/2010/main" val="131177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10</a:t>
            </a:fld>
            <a:endParaRPr lang="en-US"/>
          </a:p>
        </p:txBody>
      </p:sp>
    </p:spTree>
    <p:extLst>
      <p:ext uri="{BB962C8B-B14F-4D97-AF65-F5344CB8AC3E}">
        <p14:creationId xmlns:p14="http://schemas.microsoft.com/office/powerpoint/2010/main" val="2284315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11</a:t>
            </a:fld>
            <a:endParaRPr lang="en-US"/>
          </a:p>
        </p:txBody>
      </p:sp>
    </p:spTree>
    <p:extLst>
      <p:ext uri="{BB962C8B-B14F-4D97-AF65-F5344CB8AC3E}">
        <p14:creationId xmlns:p14="http://schemas.microsoft.com/office/powerpoint/2010/main" val="3290201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12</a:t>
            </a:fld>
            <a:endParaRPr lang="en-US"/>
          </a:p>
        </p:txBody>
      </p:sp>
    </p:spTree>
    <p:extLst>
      <p:ext uri="{BB962C8B-B14F-4D97-AF65-F5344CB8AC3E}">
        <p14:creationId xmlns:p14="http://schemas.microsoft.com/office/powerpoint/2010/main" val="3895160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13</a:t>
            </a:fld>
            <a:endParaRPr lang="en-US"/>
          </a:p>
        </p:txBody>
      </p:sp>
    </p:spTree>
    <p:extLst>
      <p:ext uri="{BB962C8B-B14F-4D97-AF65-F5344CB8AC3E}">
        <p14:creationId xmlns:p14="http://schemas.microsoft.com/office/powerpoint/2010/main" val="2483039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14</a:t>
            </a:fld>
            <a:endParaRPr lang="en-US"/>
          </a:p>
        </p:txBody>
      </p:sp>
    </p:spTree>
    <p:extLst>
      <p:ext uri="{BB962C8B-B14F-4D97-AF65-F5344CB8AC3E}">
        <p14:creationId xmlns:p14="http://schemas.microsoft.com/office/powerpoint/2010/main" val="4054483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15</a:t>
            </a:fld>
            <a:endParaRPr lang="en-US"/>
          </a:p>
        </p:txBody>
      </p:sp>
    </p:spTree>
    <p:extLst>
      <p:ext uri="{BB962C8B-B14F-4D97-AF65-F5344CB8AC3E}">
        <p14:creationId xmlns:p14="http://schemas.microsoft.com/office/powerpoint/2010/main" val="1534492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16</a:t>
            </a:fld>
            <a:endParaRPr lang="en-US"/>
          </a:p>
        </p:txBody>
      </p:sp>
    </p:spTree>
    <p:extLst>
      <p:ext uri="{BB962C8B-B14F-4D97-AF65-F5344CB8AC3E}">
        <p14:creationId xmlns:p14="http://schemas.microsoft.com/office/powerpoint/2010/main" val="1530597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17</a:t>
            </a:fld>
            <a:endParaRPr lang="en-US"/>
          </a:p>
        </p:txBody>
      </p:sp>
    </p:spTree>
    <p:extLst>
      <p:ext uri="{BB962C8B-B14F-4D97-AF65-F5344CB8AC3E}">
        <p14:creationId xmlns:p14="http://schemas.microsoft.com/office/powerpoint/2010/main" val="3021552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18</a:t>
            </a:fld>
            <a:endParaRPr lang="en-US"/>
          </a:p>
        </p:txBody>
      </p:sp>
    </p:spTree>
    <p:extLst>
      <p:ext uri="{BB962C8B-B14F-4D97-AF65-F5344CB8AC3E}">
        <p14:creationId xmlns:p14="http://schemas.microsoft.com/office/powerpoint/2010/main" val="2649998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19</a:t>
            </a:fld>
            <a:endParaRPr lang="en-US"/>
          </a:p>
        </p:txBody>
      </p:sp>
    </p:spTree>
    <p:extLst>
      <p:ext uri="{BB962C8B-B14F-4D97-AF65-F5344CB8AC3E}">
        <p14:creationId xmlns:p14="http://schemas.microsoft.com/office/powerpoint/2010/main" val="257450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2</a:t>
            </a:fld>
            <a:endParaRPr lang="en-US"/>
          </a:p>
        </p:txBody>
      </p:sp>
    </p:spTree>
    <p:extLst>
      <p:ext uri="{BB962C8B-B14F-4D97-AF65-F5344CB8AC3E}">
        <p14:creationId xmlns:p14="http://schemas.microsoft.com/office/powerpoint/2010/main" val="2076565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20</a:t>
            </a:fld>
            <a:endParaRPr lang="en-US"/>
          </a:p>
        </p:txBody>
      </p:sp>
    </p:spTree>
    <p:extLst>
      <p:ext uri="{BB962C8B-B14F-4D97-AF65-F5344CB8AC3E}">
        <p14:creationId xmlns:p14="http://schemas.microsoft.com/office/powerpoint/2010/main" val="4286250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21</a:t>
            </a:fld>
            <a:endParaRPr lang="en-US"/>
          </a:p>
        </p:txBody>
      </p:sp>
    </p:spTree>
    <p:extLst>
      <p:ext uri="{BB962C8B-B14F-4D97-AF65-F5344CB8AC3E}">
        <p14:creationId xmlns:p14="http://schemas.microsoft.com/office/powerpoint/2010/main" val="935344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22</a:t>
            </a:fld>
            <a:endParaRPr lang="en-US"/>
          </a:p>
        </p:txBody>
      </p:sp>
    </p:spTree>
    <p:extLst>
      <p:ext uri="{BB962C8B-B14F-4D97-AF65-F5344CB8AC3E}">
        <p14:creationId xmlns:p14="http://schemas.microsoft.com/office/powerpoint/2010/main" val="3012473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23</a:t>
            </a:fld>
            <a:endParaRPr lang="en-US"/>
          </a:p>
        </p:txBody>
      </p:sp>
    </p:spTree>
    <p:extLst>
      <p:ext uri="{BB962C8B-B14F-4D97-AF65-F5344CB8AC3E}">
        <p14:creationId xmlns:p14="http://schemas.microsoft.com/office/powerpoint/2010/main" val="3439425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24</a:t>
            </a:fld>
            <a:endParaRPr lang="en-US"/>
          </a:p>
        </p:txBody>
      </p:sp>
    </p:spTree>
    <p:extLst>
      <p:ext uri="{BB962C8B-B14F-4D97-AF65-F5344CB8AC3E}">
        <p14:creationId xmlns:p14="http://schemas.microsoft.com/office/powerpoint/2010/main" val="1673622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25</a:t>
            </a:fld>
            <a:endParaRPr lang="en-US"/>
          </a:p>
        </p:txBody>
      </p:sp>
    </p:spTree>
    <p:extLst>
      <p:ext uri="{BB962C8B-B14F-4D97-AF65-F5344CB8AC3E}">
        <p14:creationId xmlns:p14="http://schemas.microsoft.com/office/powerpoint/2010/main" val="370692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26</a:t>
            </a:fld>
            <a:endParaRPr lang="en-US"/>
          </a:p>
        </p:txBody>
      </p:sp>
    </p:spTree>
    <p:extLst>
      <p:ext uri="{BB962C8B-B14F-4D97-AF65-F5344CB8AC3E}">
        <p14:creationId xmlns:p14="http://schemas.microsoft.com/office/powerpoint/2010/main" val="601310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27</a:t>
            </a:fld>
            <a:endParaRPr lang="en-US"/>
          </a:p>
        </p:txBody>
      </p:sp>
    </p:spTree>
    <p:extLst>
      <p:ext uri="{BB962C8B-B14F-4D97-AF65-F5344CB8AC3E}">
        <p14:creationId xmlns:p14="http://schemas.microsoft.com/office/powerpoint/2010/main" val="556905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28</a:t>
            </a:fld>
            <a:endParaRPr lang="en-US"/>
          </a:p>
        </p:txBody>
      </p:sp>
    </p:spTree>
    <p:extLst>
      <p:ext uri="{BB962C8B-B14F-4D97-AF65-F5344CB8AC3E}">
        <p14:creationId xmlns:p14="http://schemas.microsoft.com/office/powerpoint/2010/main" val="2435867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29</a:t>
            </a:fld>
            <a:endParaRPr lang="en-US"/>
          </a:p>
        </p:txBody>
      </p:sp>
    </p:spTree>
    <p:extLst>
      <p:ext uri="{BB962C8B-B14F-4D97-AF65-F5344CB8AC3E}">
        <p14:creationId xmlns:p14="http://schemas.microsoft.com/office/powerpoint/2010/main" val="3488272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3</a:t>
            </a:fld>
            <a:endParaRPr lang="en-US"/>
          </a:p>
        </p:txBody>
      </p:sp>
    </p:spTree>
    <p:extLst>
      <p:ext uri="{BB962C8B-B14F-4D97-AF65-F5344CB8AC3E}">
        <p14:creationId xmlns:p14="http://schemas.microsoft.com/office/powerpoint/2010/main" val="1247532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30</a:t>
            </a:fld>
            <a:endParaRPr lang="en-US"/>
          </a:p>
        </p:txBody>
      </p:sp>
    </p:spTree>
    <p:extLst>
      <p:ext uri="{BB962C8B-B14F-4D97-AF65-F5344CB8AC3E}">
        <p14:creationId xmlns:p14="http://schemas.microsoft.com/office/powerpoint/2010/main" val="3519946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31</a:t>
            </a:fld>
            <a:endParaRPr lang="en-US"/>
          </a:p>
        </p:txBody>
      </p:sp>
    </p:spTree>
    <p:extLst>
      <p:ext uri="{BB962C8B-B14F-4D97-AF65-F5344CB8AC3E}">
        <p14:creationId xmlns:p14="http://schemas.microsoft.com/office/powerpoint/2010/main" val="2556268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32</a:t>
            </a:fld>
            <a:endParaRPr lang="en-US"/>
          </a:p>
        </p:txBody>
      </p:sp>
    </p:spTree>
    <p:extLst>
      <p:ext uri="{BB962C8B-B14F-4D97-AF65-F5344CB8AC3E}">
        <p14:creationId xmlns:p14="http://schemas.microsoft.com/office/powerpoint/2010/main" val="480030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33</a:t>
            </a:fld>
            <a:endParaRPr lang="en-US"/>
          </a:p>
        </p:txBody>
      </p:sp>
    </p:spTree>
    <p:extLst>
      <p:ext uri="{BB962C8B-B14F-4D97-AF65-F5344CB8AC3E}">
        <p14:creationId xmlns:p14="http://schemas.microsoft.com/office/powerpoint/2010/main" val="3668105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34</a:t>
            </a:fld>
            <a:endParaRPr lang="en-US"/>
          </a:p>
        </p:txBody>
      </p:sp>
    </p:spTree>
    <p:extLst>
      <p:ext uri="{BB962C8B-B14F-4D97-AF65-F5344CB8AC3E}">
        <p14:creationId xmlns:p14="http://schemas.microsoft.com/office/powerpoint/2010/main" val="3523393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35</a:t>
            </a:fld>
            <a:endParaRPr lang="en-US"/>
          </a:p>
        </p:txBody>
      </p:sp>
    </p:spTree>
    <p:extLst>
      <p:ext uri="{BB962C8B-B14F-4D97-AF65-F5344CB8AC3E}">
        <p14:creationId xmlns:p14="http://schemas.microsoft.com/office/powerpoint/2010/main" val="359018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36</a:t>
            </a:fld>
            <a:endParaRPr lang="en-US"/>
          </a:p>
        </p:txBody>
      </p:sp>
    </p:spTree>
    <p:extLst>
      <p:ext uri="{BB962C8B-B14F-4D97-AF65-F5344CB8AC3E}">
        <p14:creationId xmlns:p14="http://schemas.microsoft.com/office/powerpoint/2010/main" val="1540435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37</a:t>
            </a:fld>
            <a:endParaRPr lang="en-US"/>
          </a:p>
        </p:txBody>
      </p:sp>
    </p:spTree>
    <p:extLst>
      <p:ext uri="{BB962C8B-B14F-4D97-AF65-F5344CB8AC3E}">
        <p14:creationId xmlns:p14="http://schemas.microsoft.com/office/powerpoint/2010/main" val="723877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38</a:t>
            </a:fld>
            <a:endParaRPr lang="en-US"/>
          </a:p>
        </p:txBody>
      </p:sp>
    </p:spTree>
    <p:extLst>
      <p:ext uri="{BB962C8B-B14F-4D97-AF65-F5344CB8AC3E}">
        <p14:creationId xmlns:p14="http://schemas.microsoft.com/office/powerpoint/2010/main" val="2593029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01D5C5-7CA1-5246-A586-9870D28145C2}" type="slidenum">
              <a:rPr lang="en-US" smtClean="0"/>
              <a:t>39</a:t>
            </a:fld>
            <a:endParaRPr lang="en-US"/>
          </a:p>
        </p:txBody>
      </p:sp>
    </p:spTree>
    <p:extLst>
      <p:ext uri="{BB962C8B-B14F-4D97-AF65-F5344CB8AC3E}">
        <p14:creationId xmlns:p14="http://schemas.microsoft.com/office/powerpoint/2010/main" val="31771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4</a:t>
            </a:fld>
            <a:endParaRPr lang="en-US"/>
          </a:p>
        </p:txBody>
      </p:sp>
    </p:spTree>
    <p:extLst>
      <p:ext uri="{BB962C8B-B14F-4D97-AF65-F5344CB8AC3E}">
        <p14:creationId xmlns:p14="http://schemas.microsoft.com/office/powerpoint/2010/main" val="354286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5</a:t>
            </a:fld>
            <a:endParaRPr lang="en-US"/>
          </a:p>
        </p:txBody>
      </p:sp>
    </p:spTree>
    <p:extLst>
      <p:ext uri="{BB962C8B-B14F-4D97-AF65-F5344CB8AC3E}">
        <p14:creationId xmlns:p14="http://schemas.microsoft.com/office/powerpoint/2010/main" val="1494062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6</a:t>
            </a:fld>
            <a:endParaRPr lang="en-US"/>
          </a:p>
        </p:txBody>
      </p:sp>
    </p:spTree>
    <p:extLst>
      <p:ext uri="{BB962C8B-B14F-4D97-AF65-F5344CB8AC3E}">
        <p14:creationId xmlns:p14="http://schemas.microsoft.com/office/powerpoint/2010/main" val="3373570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7</a:t>
            </a:fld>
            <a:endParaRPr lang="en-US"/>
          </a:p>
        </p:txBody>
      </p:sp>
    </p:spTree>
    <p:extLst>
      <p:ext uri="{BB962C8B-B14F-4D97-AF65-F5344CB8AC3E}">
        <p14:creationId xmlns:p14="http://schemas.microsoft.com/office/powerpoint/2010/main" val="409727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8</a:t>
            </a:fld>
            <a:endParaRPr lang="en-US"/>
          </a:p>
        </p:txBody>
      </p:sp>
    </p:spTree>
    <p:extLst>
      <p:ext uri="{BB962C8B-B14F-4D97-AF65-F5344CB8AC3E}">
        <p14:creationId xmlns:p14="http://schemas.microsoft.com/office/powerpoint/2010/main" val="1204683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1D5C5-7CA1-5246-A586-9870D28145C2}" type="slidenum">
              <a:rPr lang="en-US" smtClean="0"/>
              <a:t>9</a:t>
            </a:fld>
            <a:endParaRPr lang="en-US"/>
          </a:p>
        </p:txBody>
      </p:sp>
    </p:spTree>
    <p:extLst>
      <p:ext uri="{BB962C8B-B14F-4D97-AF65-F5344CB8AC3E}">
        <p14:creationId xmlns:p14="http://schemas.microsoft.com/office/powerpoint/2010/main" val="755578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Photo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t="9489" b="34712"/>
          <a:stretch/>
        </p:blipFill>
        <p:spPr>
          <a:xfrm>
            <a:off x="1" y="1"/>
            <a:ext cx="12188824" cy="4535423"/>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8" name="Date Placeholder 23"/>
          <p:cNvSpPr>
            <a:spLocks noGrp="1"/>
          </p:cNvSpPr>
          <p:nvPr>
            <p:ph type="dt" sz="half" idx="2"/>
          </p:nvPr>
        </p:nvSpPr>
        <p:spPr>
          <a:xfrm>
            <a:off x="8763000" y="6234430"/>
            <a:ext cx="2743200" cy="365125"/>
          </a:xfrm>
          <a:prstGeom prst="rect">
            <a:avLst/>
          </a:prstGeom>
        </p:spPr>
        <p:txBody>
          <a:bodyPr vert="horz" lIns="0" tIns="0" rIns="0" bIns="0" rtlCol="0" anchor="ctr"/>
          <a:lstStyle>
            <a:lvl1pPr algn="r">
              <a:defRPr sz="1800">
                <a:solidFill>
                  <a:schemeClr val="tx1">
                    <a:lumMod val="50000"/>
                    <a:lumOff val="50000"/>
                  </a:schemeClr>
                </a:solidFill>
              </a:defRPr>
            </a:lvl1pPr>
          </a:lstStyle>
          <a:p>
            <a:fld id="{11C2A633-F7C2-C340-92D6-76BFCFA7D895}" type="datetime4">
              <a:rPr lang="en-US" smtClean="0"/>
              <a:t>May 19, 2021</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1 Co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sz="half" idx="1"/>
          </p:nvPr>
        </p:nvSpPr>
        <p:spPr>
          <a:xfrm>
            <a:off x="685800" y="1600200"/>
            <a:ext cx="10820400" cy="45767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029FAC9-9EAD-3D48-9AC5-1C54DE0014C4}" type="datetime4">
              <a:rPr lang="en-US" smtClean="0"/>
              <a:t>May 19, 2021</a:t>
            </a:fld>
            <a:endParaRPr lang="en-US"/>
          </a:p>
        </p:txBody>
      </p:sp>
      <p:sp>
        <p:nvSpPr>
          <p:cNvPr id="6" name="Footer Placeholder 5"/>
          <p:cNvSpPr>
            <a:spLocks noGrp="1"/>
          </p:cNvSpPr>
          <p:nvPr>
            <p:ph type="ftr" sz="quarter" idx="11"/>
          </p:nvPr>
        </p:nvSpPr>
        <p:spPr/>
        <p:txBody>
          <a:bodyPr/>
          <a:lstStyle/>
          <a:p>
            <a:r>
              <a:rPr lang="en-US"/>
              <a:t>Sample Presentation Template Title</a:t>
            </a:r>
          </a:p>
        </p:txBody>
      </p:sp>
      <p:sp>
        <p:nvSpPr>
          <p:cNvPr id="7" name="Slide Number Placeholder 6"/>
          <p:cNvSpPr>
            <a:spLocks noGrp="1"/>
          </p:cNvSpPr>
          <p:nvPr>
            <p:ph type="sldNum" sz="quarter" idx="12"/>
          </p:nvPr>
        </p:nvSpPr>
        <p:spPr/>
        <p:txBody>
          <a:bodyPr/>
          <a:lstStyle/>
          <a:p>
            <a:fld id="{610D23B8-E39C-3C44-8D82-EE8D5596F35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_2 Co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sz="half" idx="1"/>
          </p:nvPr>
        </p:nvSpPr>
        <p:spPr>
          <a:xfrm>
            <a:off x="685800" y="1600200"/>
            <a:ext cx="5181600" cy="45767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24600" y="1600200"/>
            <a:ext cx="5181600" cy="45767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3DCA21D-7E58-064E-BF4B-4DE2D391F112}" type="datetime4">
              <a:rPr lang="en-US" smtClean="0"/>
              <a:t>May 19, 2021</a:t>
            </a:fld>
            <a:endParaRPr lang="en-US"/>
          </a:p>
        </p:txBody>
      </p:sp>
      <p:sp>
        <p:nvSpPr>
          <p:cNvPr id="6" name="Footer Placeholder 5"/>
          <p:cNvSpPr>
            <a:spLocks noGrp="1"/>
          </p:cNvSpPr>
          <p:nvPr>
            <p:ph type="ftr" sz="quarter" idx="11"/>
          </p:nvPr>
        </p:nvSpPr>
        <p:spPr/>
        <p:txBody>
          <a:bodyPr/>
          <a:lstStyle/>
          <a:p>
            <a:r>
              <a:rPr lang="en-US"/>
              <a:t>Sample Presentation Template Title</a:t>
            </a:r>
          </a:p>
        </p:txBody>
      </p:sp>
      <p:sp>
        <p:nvSpPr>
          <p:cNvPr id="7" name="Slide Number Placeholder 6"/>
          <p:cNvSpPr>
            <a:spLocks noGrp="1"/>
          </p:cNvSpPr>
          <p:nvPr>
            <p:ph type="sldNum" sz="quarter" idx="12"/>
          </p:nvPr>
        </p:nvSpPr>
        <p:spPr/>
        <p:txBody>
          <a:bodyPr/>
          <a:lstStyle/>
          <a:p>
            <a:fld id="{610D23B8-E39C-3C44-8D82-EE8D5596F35C}" type="slidenum">
              <a:rPr lang="en-US" smtClean="0"/>
              <a:t>‹#›</a:t>
            </a:fld>
            <a:endParaRPr lang="en-US"/>
          </a:p>
        </p:txBody>
      </p:sp>
    </p:spTree>
    <p:extLst>
      <p:ext uri="{BB962C8B-B14F-4D97-AF65-F5344CB8AC3E}">
        <p14:creationId xmlns:p14="http://schemas.microsoft.com/office/powerpoint/2010/main" val="699665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_2 Row">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sz="half" idx="1"/>
          </p:nvPr>
        </p:nvSpPr>
        <p:spPr>
          <a:xfrm>
            <a:off x="685800" y="1600199"/>
            <a:ext cx="10820400" cy="219456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029FAC9-9EAD-3D48-9AC5-1C54DE0014C4}" type="datetime4">
              <a:rPr lang="en-US" smtClean="0"/>
              <a:t>May 19, 2021</a:t>
            </a:fld>
            <a:endParaRPr lang="en-US"/>
          </a:p>
        </p:txBody>
      </p:sp>
      <p:sp>
        <p:nvSpPr>
          <p:cNvPr id="6" name="Footer Placeholder 5"/>
          <p:cNvSpPr>
            <a:spLocks noGrp="1"/>
          </p:cNvSpPr>
          <p:nvPr>
            <p:ph type="ftr" sz="quarter" idx="11"/>
          </p:nvPr>
        </p:nvSpPr>
        <p:spPr/>
        <p:txBody>
          <a:bodyPr/>
          <a:lstStyle/>
          <a:p>
            <a:r>
              <a:rPr lang="en-US"/>
              <a:t>Sample Presentation Template Title</a:t>
            </a:r>
          </a:p>
        </p:txBody>
      </p:sp>
      <p:sp>
        <p:nvSpPr>
          <p:cNvPr id="7" name="Slide Number Placeholder 6"/>
          <p:cNvSpPr>
            <a:spLocks noGrp="1"/>
          </p:cNvSpPr>
          <p:nvPr>
            <p:ph type="sldNum" sz="quarter" idx="12"/>
          </p:nvPr>
        </p:nvSpPr>
        <p:spPr/>
        <p:txBody>
          <a:bodyPr/>
          <a:lstStyle/>
          <a:p>
            <a:fld id="{610D23B8-E39C-3C44-8D82-EE8D5596F35C}" type="slidenum">
              <a:rPr lang="en-US" smtClean="0"/>
              <a:t>‹#›</a:t>
            </a:fld>
            <a:endParaRPr lang="en-US"/>
          </a:p>
        </p:txBody>
      </p:sp>
      <p:sp>
        <p:nvSpPr>
          <p:cNvPr id="11" name="Content Placeholder 2">
            <a:extLst>
              <a:ext uri="{FF2B5EF4-FFF2-40B4-BE49-F238E27FC236}">
                <a16:creationId xmlns:a16="http://schemas.microsoft.com/office/drawing/2014/main" id="{5BB6A421-D4A6-0941-9276-B2051B358E94}"/>
              </a:ext>
            </a:extLst>
          </p:cNvPr>
          <p:cNvSpPr>
            <a:spLocks noGrp="1"/>
          </p:cNvSpPr>
          <p:nvPr>
            <p:ph sz="half" idx="13"/>
          </p:nvPr>
        </p:nvSpPr>
        <p:spPr>
          <a:xfrm>
            <a:off x="685800" y="3978274"/>
            <a:ext cx="10820400" cy="219456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6096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1 Col Tab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Date Placeholder 2"/>
          <p:cNvSpPr>
            <a:spLocks noGrp="1"/>
          </p:cNvSpPr>
          <p:nvPr>
            <p:ph type="dt" sz="half" idx="10"/>
          </p:nvPr>
        </p:nvSpPr>
        <p:spPr/>
        <p:txBody>
          <a:bodyPr/>
          <a:lstStyle/>
          <a:p>
            <a:fld id="{B89D5D1A-FDB7-1646-B692-39A5BE2717DB}" type="datetime4">
              <a:rPr lang="en-US" smtClean="0"/>
              <a:t>May 19, 2021</a:t>
            </a:fld>
            <a:endParaRPr lang="en-US"/>
          </a:p>
        </p:txBody>
      </p:sp>
      <p:sp>
        <p:nvSpPr>
          <p:cNvPr id="4" name="Footer Placeholder 3"/>
          <p:cNvSpPr>
            <a:spLocks noGrp="1"/>
          </p:cNvSpPr>
          <p:nvPr>
            <p:ph type="ftr" sz="quarter" idx="11"/>
          </p:nvPr>
        </p:nvSpPr>
        <p:spPr/>
        <p:txBody>
          <a:bodyPr/>
          <a:lstStyle/>
          <a:p>
            <a:r>
              <a:rPr lang="en-US"/>
              <a:t>Sample Presentation Template Title</a:t>
            </a:r>
          </a:p>
        </p:txBody>
      </p:sp>
      <p:sp>
        <p:nvSpPr>
          <p:cNvPr id="5" name="Slide Number Placeholder 4"/>
          <p:cNvSpPr>
            <a:spLocks noGrp="1"/>
          </p:cNvSpPr>
          <p:nvPr>
            <p:ph type="sldNum" sz="quarter" idx="12"/>
          </p:nvPr>
        </p:nvSpPr>
        <p:spPr/>
        <p:txBody>
          <a:bodyPr/>
          <a:lstStyle/>
          <a:p>
            <a:fld id="{610D23B8-E39C-3C44-8D82-EE8D5596F35C}" type="slidenum">
              <a:rPr lang="en-US" smtClean="0"/>
              <a:t>‹#›</a:t>
            </a:fld>
            <a:endParaRPr lang="en-US"/>
          </a:p>
        </p:txBody>
      </p:sp>
      <p:sp>
        <p:nvSpPr>
          <p:cNvPr id="8" name="Table Placeholder 7"/>
          <p:cNvSpPr>
            <a:spLocks noGrp="1"/>
          </p:cNvSpPr>
          <p:nvPr>
            <p:ph type="tbl" sz="quarter" idx="14"/>
          </p:nvPr>
        </p:nvSpPr>
        <p:spPr>
          <a:xfrm>
            <a:off x="685800" y="1600199"/>
            <a:ext cx="10820400" cy="4572001"/>
          </a:xfrm>
          <a:prstGeom prst="rect">
            <a:avLst/>
          </a:prstGeom>
        </p:spPr>
        <p:txBody>
          <a:bodyPr/>
          <a:lstStyle>
            <a:lvl1pPr marL="0" indent="0">
              <a:buNone/>
              <a:defRPr/>
            </a:lvl1p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Imag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1" name="Picture Placeholder 10"/>
          <p:cNvSpPr>
            <a:spLocks noGrp="1"/>
          </p:cNvSpPr>
          <p:nvPr>
            <p:ph type="pic" sz="quarter" idx="10"/>
          </p:nvPr>
        </p:nvSpPr>
        <p:spPr>
          <a:xfrm>
            <a:off x="0" y="1180408"/>
            <a:ext cx="12192000" cy="5723312"/>
          </a:xfrm>
        </p:spPr>
        <p:txBody>
          <a:bodyPr/>
          <a:lstStyle/>
          <a:p>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Image no Head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FBBD74-E74A-1F44-B389-F1B3FDFDCA6D}" type="datetime4">
              <a:rPr lang="en-US" smtClean="0"/>
              <a:t>May 19, 2021</a:t>
            </a:fld>
            <a:endParaRPr lang="en-US"/>
          </a:p>
        </p:txBody>
      </p:sp>
      <p:sp>
        <p:nvSpPr>
          <p:cNvPr id="4" name="Footer Placeholder 3"/>
          <p:cNvSpPr>
            <a:spLocks noGrp="1"/>
          </p:cNvSpPr>
          <p:nvPr>
            <p:ph type="ftr" sz="quarter" idx="11"/>
          </p:nvPr>
        </p:nvSpPr>
        <p:spPr/>
        <p:txBody>
          <a:bodyPr/>
          <a:lstStyle/>
          <a:p>
            <a:r>
              <a:rPr lang="en-US"/>
              <a:t>Sample Presentation Template Title</a:t>
            </a:r>
          </a:p>
        </p:txBody>
      </p:sp>
      <p:sp>
        <p:nvSpPr>
          <p:cNvPr id="5" name="Slide Number Placeholder 4"/>
          <p:cNvSpPr>
            <a:spLocks noGrp="1"/>
          </p:cNvSpPr>
          <p:nvPr>
            <p:ph type="sldNum" sz="quarter" idx="12"/>
          </p:nvPr>
        </p:nvSpPr>
        <p:spPr/>
        <p:txBody>
          <a:bodyPr/>
          <a:lstStyle/>
          <a:p>
            <a:fld id="{610D23B8-E39C-3C44-8D82-EE8D5596F35C}" type="slidenum">
              <a:rPr lang="en-US" smtClean="0"/>
              <a:t>‹#›</a:t>
            </a:fld>
            <a:endParaRPr lang="en-US"/>
          </a:p>
        </p:txBody>
      </p:sp>
      <p:sp>
        <p:nvSpPr>
          <p:cNvPr id="6" name="Rectangle 5"/>
          <p:cNvSpPr/>
          <p:nvPr userDrawn="1"/>
        </p:nvSpPr>
        <p:spPr>
          <a:xfrm>
            <a:off x="0" y="0"/>
            <a:ext cx="121920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60EBA075-EF9E-CF4E-A4FD-E86D1C4F54CB}"/>
              </a:ext>
            </a:extLst>
          </p:cNvPr>
          <p:cNvSpPr>
            <a:spLocks noGrp="1"/>
          </p:cNvSpPr>
          <p:nvPr>
            <p:ph type="pic" sz="quarter" idx="13"/>
          </p:nvPr>
        </p:nvSpPr>
        <p:spPr>
          <a:xfrm>
            <a:off x="0" y="0"/>
            <a:ext cx="12192000" cy="6172200"/>
          </a:xfrm>
        </p:spPr>
        <p:txBody>
          <a:bodyPr/>
          <a:lstStyle/>
          <a:p>
            <a:endParaRPr lang="en-US" dirty="0"/>
          </a:p>
        </p:txBody>
      </p:sp>
    </p:spTree>
    <p:extLst>
      <p:ext uri="{BB962C8B-B14F-4D97-AF65-F5344CB8AC3E}">
        <p14:creationId xmlns:p14="http://schemas.microsoft.com/office/powerpoint/2010/main" val="3654021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ontent_Headlin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Date Placeholder 2"/>
          <p:cNvSpPr>
            <a:spLocks noGrp="1"/>
          </p:cNvSpPr>
          <p:nvPr>
            <p:ph type="dt" sz="half" idx="10"/>
          </p:nvPr>
        </p:nvSpPr>
        <p:spPr/>
        <p:txBody>
          <a:bodyPr/>
          <a:lstStyle/>
          <a:p>
            <a:fld id="{5B78C62A-0A69-6840-A711-C518B2F0C537}" type="datetime4">
              <a:rPr lang="en-US" smtClean="0"/>
              <a:t>May 19, 2021</a:t>
            </a:fld>
            <a:endParaRPr lang="en-US"/>
          </a:p>
        </p:txBody>
      </p:sp>
      <p:sp>
        <p:nvSpPr>
          <p:cNvPr id="4" name="Footer Placeholder 3"/>
          <p:cNvSpPr>
            <a:spLocks noGrp="1"/>
          </p:cNvSpPr>
          <p:nvPr>
            <p:ph type="ftr" sz="quarter" idx="11"/>
          </p:nvPr>
        </p:nvSpPr>
        <p:spPr/>
        <p:txBody>
          <a:bodyPr/>
          <a:lstStyle/>
          <a:p>
            <a:r>
              <a:rPr lang="en-US"/>
              <a:t>Sample Presentation Template Title</a:t>
            </a:r>
          </a:p>
        </p:txBody>
      </p:sp>
      <p:sp>
        <p:nvSpPr>
          <p:cNvPr id="5" name="Slide Number Placeholder 4"/>
          <p:cNvSpPr>
            <a:spLocks noGrp="1"/>
          </p:cNvSpPr>
          <p:nvPr>
            <p:ph type="sldNum" sz="quarter" idx="12"/>
          </p:nvPr>
        </p:nvSpPr>
        <p:spPr/>
        <p:txBody>
          <a:bodyPr/>
          <a:lstStyle/>
          <a:p>
            <a:fld id="{610D23B8-E39C-3C44-8D82-EE8D5596F35C}" type="slidenum">
              <a:rPr lang="en-US" smtClean="0"/>
              <a:t>‹#›</a:t>
            </a:fld>
            <a:endParaRPr lang="en-US"/>
          </a:p>
        </p:txBody>
      </p:sp>
    </p:spTree>
    <p:extLst>
      <p:ext uri="{BB962C8B-B14F-4D97-AF65-F5344CB8AC3E}">
        <p14:creationId xmlns:p14="http://schemas.microsoft.com/office/powerpoint/2010/main" val="635668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No Headli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45FCE30-64DD-F24C-87FA-9690F575FD12}" type="datetime4">
              <a:rPr lang="en-US" smtClean="0"/>
              <a:t>May 19, 2021</a:t>
            </a:fld>
            <a:endParaRPr lang="en-US"/>
          </a:p>
        </p:txBody>
      </p:sp>
      <p:sp>
        <p:nvSpPr>
          <p:cNvPr id="4" name="Footer Placeholder 3"/>
          <p:cNvSpPr>
            <a:spLocks noGrp="1"/>
          </p:cNvSpPr>
          <p:nvPr>
            <p:ph type="ftr" sz="quarter" idx="11"/>
          </p:nvPr>
        </p:nvSpPr>
        <p:spPr/>
        <p:txBody>
          <a:bodyPr/>
          <a:lstStyle/>
          <a:p>
            <a:r>
              <a:rPr lang="en-US"/>
              <a:t>Sample Presentation Template Title</a:t>
            </a:r>
          </a:p>
        </p:txBody>
      </p:sp>
      <p:sp>
        <p:nvSpPr>
          <p:cNvPr id="5" name="Slide Number Placeholder 4"/>
          <p:cNvSpPr>
            <a:spLocks noGrp="1"/>
          </p:cNvSpPr>
          <p:nvPr>
            <p:ph type="sldNum" sz="quarter" idx="12"/>
          </p:nvPr>
        </p:nvSpPr>
        <p:spPr/>
        <p:txBody>
          <a:bodyPr/>
          <a:lstStyle/>
          <a:p>
            <a:fld id="{610D23B8-E39C-3C44-8D82-EE8D5596F35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Video">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edia Placeholder 10"/>
          <p:cNvSpPr>
            <a:spLocks noGrp="1"/>
          </p:cNvSpPr>
          <p:nvPr>
            <p:ph type="media" sz="quarter" idx="10"/>
          </p:nvPr>
        </p:nvSpPr>
        <p:spPr>
          <a:xfrm>
            <a:off x="0" y="0"/>
            <a:ext cx="12192000" cy="6858000"/>
          </a:xfrm>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Blank">
    <p:spTree>
      <p:nvGrpSpPr>
        <p:cNvPr id="1" name=""/>
        <p:cNvGrpSpPr/>
        <p:nvPr/>
      </p:nvGrpSpPr>
      <p:grpSpPr>
        <a:xfrm>
          <a:off x="0" y="0"/>
          <a:ext cx="0" cy="0"/>
          <a:chOff x="0" y="0"/>
          <a:chExt cx="0" cy="0"/>
        </a:xfrm>
      </p:grpSpPr>
      <p:sp>
        <p:nvSpPr>
          <p:cNvPr id="6" name="Rectangle 5"/>
          <p:cNvSpPr/>
          <p:nvPr userDrawn="1"/>
        </p:nvSpPr>
        <p:spPr>
          <a:xfrm>
            <a:off x="0" y="0"/>
            <a:ext cx="121920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Photo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t="12470" b="19930"/>
          <a:stretch/>
        </p:blipFill>
        <p:spPr>
          <a:xfrm>
            <a:off x="-1" y="0"/>
            <a:ext cx="12186092" cy="453542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6" name="Date Placeholder 23"/>
          <p:cNvSpPr>
            <a:spLocks noGrp="1"/>
          </p:cNvSpPr>
          <p:nvPr>
            <p:ph type="dt" sz="half" idx="2"/>
          </p:nvPr>
        </p:nvSpPr>
        <p:spPr>
          <a:xfrm>
            <a:off x="8763000" y="6234430"/>
            <a:ext cx="2743200" cy="365125"/>
          </a:xfrm>
          <a:prstGeom prst="rect">
            <a:avLst/>
          </a:prstGeom>
        </p:spPr>
        <p:txBody>
          <a:bodyPr vert="horz" lIns="0" tIns="0" rIns="0" bIns="0" rtlCol="0" anchor="ctr"/>
          <a:lstStyle>
            <a:lvl1pPr algn="r">
              <a:defRPr sz="1800">
                <a:solidFill>
                  <a:schemeClr val="tx1">
                    <a:lumMod val="50000"/>
                    <a:lumOff val="50000"/>
                  </a:schemeClr>
                </a:solidFill>
              </a:defRPr>
            </a:lvl1pPr>
          </a:lstStyle>
          <a:p>
            <a:fld id="{09376F36-405A-D44E-9538-3ED2CDF14C6F}" type="datetime4">
              <a:rPr lang="en-US" smtClean="0"/>
              <a:t>May 19, 2021</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_Contact">
    <p:spTree>
      <p:nvGrpSpPr>
        <p:cNvPr id="1" name=""/>
        <p:cNvGrpSpPr/>
        <p:nvPr/>
      </p:nvGrpSpPr>
      <p:grpSpPr>
        <a:xfrm>
          <a:off x="0" y="0"/>
          <a:ext cx="0" cy="0"/>
          <a:chOff x="0" y="0"/>
          <a:chExt cx="0" cy="0"/>
        </a:xfrm>
      </p:grpSpPr>
      <p:sp>
        <p:nvSpPr>
          <p:cNvPr id="12" name="Rectangle 11"/>
          <p:cNvSpPr/>
          <p:nvPr userDrawn="1"/>
        </p:nvSpPr>
        <p:spPr>
          <a:xfrm>
            <a:off x="0" y="0"/>
            <a:ext cx="121920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39C3B2-CA1E-1445-84D9-925778AC4B3A}"/>
              </a:ext>
            </a:extLst>
          </p:cNvPr>
          <p:cNvSpPr/>
          <p:nvPr userDrawn="1"/>
        </p:nvSpPr>
        <p:spPr>
          <a:xfrm>
            <a:off x="0" y="-1"/>
            <a:ext cx="12192000" cy="228123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5" name="Date Placeholder 4"/>
          <p:cNvSpPr>
            <a:spLocks noGrp="1"/>
          </p:cNvSpPr>
          <p:nvPr>
            <p:ph type="dt" sz="half" idx="10"/>
          </p:nvPr>
        </p:nvSpPr>
        <p:spPr/>
        <p:txBody>
          <a:bodyPr/>
          <a:lstStyle/>
          <a:p>
            <a:fld id="{6029FAC9-9EAD-3D48-9AC5-1C54DE0014C4}" type="datetime4">
              <a:rPr lang="en-US" smtClean="0"/>
              <a:t>May 19, 2021</a:t>
            </a:fld>
            <a:endParaRPr lang="en-US"/>
          </a:p>
        </p:txBody>
      </p:sp>
      <p:sp>
        <p:nvSpPr>
          <p:cNvPr id="6" name="Footer Placeholder 5"/>
          <p:cNvSpPr>
            <a:spLocks noGrp="1"/>
          </p:cNvSpPr>
          <p:nvPr>
            <p:ph type="ftr" sz="quarter" idx="11"/>
          </p:nvPr>
        </p:nvSpPr>
        <p:spPr/>
        <p:txBody>
          <a:bodyPr/>
          <a:lstStyle/>
          <a:p>
            <a:r>
              <a:rPr lang="en-US"/>
              <a:t>Sample Presentation Template Title</a:t>
            </a:r>
          </a:p>
        </p:txBody>
      </p:sp>
      <p:sp>
        <p:nvSpPr>
          <p:cNvPr id="7" name="Slide Number Placeholder 6"/>
          <p:cNvSpPr>
            <a:spLocks noGrp="1"/>
          </p:cNvSpPr>
          <p:nvPr>
            <p:ph type="sldNum" sz="quarter" idx="12"/>
          </p:nvPr>
        </p:nvSpPr>
        <p:spPr/>
        <p:txBody>
          <a:bodyPr/>
          <a:lstStyle/>
          <a:p>
            <a:fld id="{610D23B8-E39C-3C44-8D82-EE8D5596F35C}" type="slidenum">
              <a:rPr lang="en-US" smtClean="0"/>
              <a:t>‹#›</a:t>
            </a:fld>
            <a:endParaRPr lang="en-US"/>
          </a:p>
        </p:txBody>
      </p:sp>
      <p:cxnSp>
        <p:nvCxnSpPr>
          <p:cNvPr id="9" name="Straight Connector 8">
            <a:extLst>
              <a:ext uri="{FF2B5EF4-FFF2-40B4-BE49-F238E27FC236}">
                <a16:creationId xmlns:a16="http://schemas.microsoft.com/office/drawing/2014/main" id="{36828483-16F9-324A-BABC-D9F7CC8EA407}"/>
              </a:ext>
            </a:extLst>
          </p:cNvPr>
          <p:cNvCxnSpPr/>
          <p:nvPr userDrawn="1"/>
        </p:nvCxnSpPr>
        <p:spPr>
          <a:xfrm>
            <a:off x="0" y="2286000"/>
            <a:ext cx="12188952" cy="0"/>
          </a:xfrm>
          <a:prstGeom prst="line">
            <a:avLst/>
          </a:prstGeom>
          <a:ln w="82550">
            <a:solidFill>
              <a:srgbClr val="EF752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 y="440927"/>
            <a:ext cx="2691115" cy="1399380"/>
          </a:xfrm>
          <a:prstGeom prst="rect">
            <a:avLst/>
          </a:prstGeom>
        </p:spPr>
      </p:pic>
      <p:sp>
        <p:nvSpPr>
          <p:cNvPr id="4" name="Title 3"/>
          <p:cNvSpPr>
            <a:spLocks noGrp="1"/>
          </p:cNvSpPr>
          <p:nvPr>
            <p:ph type="title"/>
          </p:nvPr>
        </p:nvSpPr>
        <p:spPr>
          <a:xfrm>
            <a:off x="2996946" y="-2"/>
            <a:ext cx="8509254" cy="2281238"/>
          </a:xfrm>
        </p:spPr>
        <p:txBody>
          <a:bodyPr/>
          <a:lstStyle/>
          <a:p>
            <a:r>
              <a:rPr lang="en-US"/>
              <a:t>Click to edit Master title style</a:t>
            </a:r>
          </a:p>
        </p:txBody>
      </p:sp>
      <p:sp>
        <p:nvSpPr>
          <p:cNvPr id="16" name="Text Placeholder 15"/>
          <p:cNvSpPr>
            <a:spLocks noGrp="1"/>
          </p:cNvSpPr>
          <p:nvPr>
            <p:ph type="body" sz="quarter" idx="13"/>
          </p:nvPr>
        </p:nvSpPr>
        <p:spPr>
          <a:xfrm>
            <a:off x="685800" y="2722163"/>
            <a:ext cx="10820400" cy="34500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Photo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t="22156" r="26" b="22030"/>
          <a:stretch/>
        </p:blipFill>
        <p:spPr>
          <a:xfrm>
            <a:off x="-1" y="0"/>
            <a:ext cx="12188825" cy="453542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6" name="Date Placeholder 23"/>
          <p:cNvSpPr>
            <a:spLocks noGrp="1"/>
          </p:cNvSpPr>
          <p:nvPr>
            <p:ph type="dt" sz="half" idx="2"/>
          </p:nvPr>
        </p:nvSpPr>
        <p:spPr>
          <a:xfrm>
            <a:off x="8763000" y="6234430"/>
            <a:ext cx="2743200" cy="365125"/>
          </a:xfrm>
          <a:prstGeom prst="rect">
            <a:avLst/>
          </a:prstGeom>
        </p:spPr>
        <p:txBody>
          <a:bodyPr vert="horz" lIns="0" tIns="0" rIns="0" bIns="0" rtlCol="0" anchor="ctr"/>
          <a:lstStyle>
            <a:lvl1pPr algn="r">
              <a:defRPr sz="1800">
                <a:solidFill>
                  <a:schemeClr val="tx1">
                    <a:lumMod val="50000"/>
                    <a:lumOff val="50000"/>
                  </a:schemeClr>
                </a:solidFill>
              </a:defRPr>
            </a:lvl1pPr>
          </a:lstStyle>
          <a:p>
            <a:fld id="{5BF8A162-45D4-E644-B8F4-152AAF20F0E2}" type="datetime4">
              <a:rPr lang="en-US" smtClean="0"/>
              <a:t>May 19, 2021</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Photo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Date Placeholder 23"/>
          <p:cNvSpPr>
            <a:spLocks noGrp="1"/>
          </p:cNvSpPr>
          <p:nvPr>
            <p:ph type="dt" sz="half" idx="2"/>
          </p:nvPr>
        </p:nvSpPr>
        <p:spPr>
          <a:xfrm>
            <a:off x="8763000" y="6234430"/>
            <a:ext cx="2743200" cy="365125"/>
          </a:xfrm>
          <a:prstGeom prst="rect">
            <a:avLst/>
          </a:prstGeom>
        </p:spPr>
        <p:txBody>
          <a:bodyPr vert="horz" lIns="0" tIns="0" rIns="0" bIns="0" rtlCol="0" anchor="ctr"/>
          <a:lstStyle>
            <a:lvl1pPr algn="r">
              <a:defRPr sz="1800">
                <a:solidFill>
                  <a:schemeClr val="tx1">
                    <a:lumMod val="50000"/>
                    <a:lumOff val="50000"/>
                  </a:schemeClr>
                </a:solidFill>
              </a:defRPr>
            </a:lvl1pPr>
          </a:lstStyle>
          <a:p>
            <a:fld id="{32BC7C8D-3586-9D41-9F7E-EEFBF5A655A1}" type="datetime4">
              <a:rPr lang="en-US" smtClean="0"/>
              <a:t>May 19, 2021</a:t>
            </a:fld>
            <a:endParaRPr lang="en-US" dirty="0"/>
          </a:p>
        </p:txBody>
      </p:sp>
      <p:pic>
        <p:nvPicPr>
          <p:cNvPr id="5" name="Picture 4">
            <a:extLst>
              <a:ext uri="{FF2B5EF4-FFF2-40B4-BE49-F238E27FC236}">
                <a16:creationId xmlns:a16="http://schemas.microsoft.com/office/drawing/2014/main" id="{010D61EB-4CBD-D14E-8AC0-880127DBF2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22089" r="1" b="22089"/>
          <a:stretch/>
        </p:blipFill>
        <p:spPr>
          <a:xfrm>
            <a:off x="-1" y="0"/>
            <a:ext cx="12192001" cy="4535424"/>
          </a:xfrm>
          <a:prstGeom prst="rect">
            <a:avLst/>
          </a:prstGeom>
        </p:spPr>
      </p:pic>
    </p:spTree>
    <p:extLst>
      <p:ext uri="{BB962C8B-B14F-4D97-AF65-F5344CB8AC3E}">
        <p14:creationId xmlns:p14="http://schemas.microsoft.com/office/powerpoint/2010/main" val="197815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Photo 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t="15603" r="26" b="28583"/>
          <a:stretch/>
        </p:blipFill>
        <p:spPr>
          <a:xfrm>
            <a:off x="-1" y="0"/>
            <a:ext cx="12188825" cy="4535423"/>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6" name="Date Placeholder 23"/>
          <p:cNvSpPr>
            <a:spLocks noGrp="1"/>
          </p:cNvSpPr>
          <p:nvPr>
            <p:ph type="dt" sz="half" idx="2"/>
          </p:nvPr>
        </p:nvSpPr>
        <p:spPr>
          <a:xfrm>
            <a:off x="8763000" y="6234430"/>
            <a:ext cx="2743200" cy="365125"/>
          </a:xfrm>
          <a:prstGeom prst="rect">
            <a:avLst/>
          </a:prstGeom>
        </p:spPr>
        <p:txBody>
          <a:bodyPr vert="horz" lIns="0" tIns="0" rIns="0" bIns="0" rtlCol="0" anchor="ctr"/>
          <a:lstStyle>
            <a:lvl1pPr algn="r">
              <a:defRPr sz="1800">
                <a:solidFill>
                  <a:schemeClr val="tx1">
                    <a:lumMod val="50000"/>
                    <a:lumOff val="50000"/>
                  </a:schemeClr>
                </a:solidFill>
              </a:defRPr>
            </a:lvl1pPr>
          </a:lstStyle>
          <a:p>
            <a:fld id="{4488AB75-3BB8-0E43-B08A-BDC69DC30168}" type="datetime4">
              <a:rPr lang="en-US" smtClean="0"/>
              <a:t>May 19, 2021</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Photo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Date Placeholder 23"/>
          <p:cNvSpPr>
            <a:spLocks noGrp="1"/>
          </p:cNvSpPr>
          <p:nvPr>
            <p:ph type="dt" sz="half" idx="2"/>
          </p:nvPr>
        </p:nvSpPr>
        <p:spPr>
          <a:xfrm>
            <a:off x="8763000" y="6234430"/>
            <a:ext cx="2743200" cy="365125"/>
          </a:xfrm>
          <a:prstGeom prst="rect">
            <a:avLst/>
          </a:prstGeom>
        </p:spPr>
        <p:txBody>
          <a:bodyPr vert="horz" lIns="0" tIns="0" rIns="0" bIns="0" rtlCol="0" anchor="ctr"/>
          <a:lstStyle>
            <a:lvl1pPr algn="r">
              <a:defRPr sz="1800">
                <a:solidFill>
                  <a:schemeClr val="tx1">
                    <a:lumMod val="50000"/>
                    <a:lumOff val="50000"/>
                  </a:schemeClr>
                </a:solidFill>
              </a:defRPr>
            </a:lvl1pPr>
          </a:lstStyle>
          <a:p>
            <a:fld id="{32BC7C8D-3586-9D41-9F7E-EEFBF5A655A1}" type="datetime4">
              <a:rPr lang="en-US" smtClean="0"/>
              <a:t>May 19, 2021</a:t>
            </a:fld>
            <a:endParaRPr lang="en-US" dirty="0"/>
          </a:p>
        </p:txBody>
      </p:sp>
      <p:pic>
        <p:nvPicPr>
          <p:cNvPr id="5" name="Picture 4">
            <a:extLst>
              <a:ext uri="{FF2B5EF4-FFF2-40B4-BE49-F238E27FC236}">
                <a16:creationId xmlns:a16="http://schemas.microsoft.com/office/drawing/2014/main" id="{010D61EB-4CBD-D14E-8AC0-880127DBF2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3465" r="264" b="17033"/>
          <a:stretch/>
        </p:blipFill>
        <p:spPr>
          <a:xfrm>
            <a:off x="1" y="0"/>
            <a:ext cx="12192000" cy="453542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Photo 7">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Date Placeholder 23"/>
          <p:cNvSpPr>
            <a:spLocks noGrp="1"/>
          </p:cNvSpPr>
          <p:nvPr>
            <p:ph type="dt" sz="half" idx="2"/>
          </p:nvPr>
        </p:nvSpPr>
        <p:spPr>
          <a:xfrm>
            <a:off x="8763000" y="6234430"/>
            <a:ext cx="2743200" cy="365125"/>
          </a:xfrm>
          <a:prstGeom prst="rect">
            <a:avLst/>
          </a:prstGeom>
        </p:spPr>
        <p:txBody>
          <a:bodyPr vert="horz" lIns="0" tIns="0" rIns="0" bIns="0" rtlCol="0" anchor="ctr"/>
          <a:lstStyle>
            <a:lvl1pPr algn="r">
              <a:defRPr sz="1800">
                <a:solidFill>
                  <a:schemeClr val="tx1">
                    <a:lumMod val="50000"/>
                    <a:lumOff val="50000"/>
                  </a:schemeClr>
                </a:solidFill>
              </a:defRPr>
            </a:lvl1pPr>
          </a:lstStyle>
          <a:p>
            <a:fld id="{32BC7C8D-3586-9D41-9F7E-EEFBF5A655A1}" type="datetime4">
              <a:rPr lang="en-US" smtClean="0"/>
              <a:t>May 19, 2021</a:t>
            </a:fld>
            <a:endParaRPr lang="en-US" dirty="0"/>
          </a:p>
        </p:txBody>
      </p:sp>
      <p:pic>
        <p:nvPicPr>
          <p:cNvPr id="5" name="Picture 4">
            <a:extLst>
              <a:ext uri="{FF2B5EF4-FFF2-40B4-BE49-F238E27FC236}">
                <a16:creationId xmlns:a16="http://schemas.microsoft.com/office/drawing/2014/main" id="{010D61EB-4CBD-D14E-8AC0-880127DBF2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183" b="27370"/>
          <a:stretch/>
        </p:blipFill>
        <p:spPr>
          <a:xfrm>
            <a:off x="1" y="0"/>
            <a:ext cx="12192000" cy="4535424"/>
          </a:xfrm>
          <a:prstGeom prst="rect">
            <a:avLst/>
          </a:prstGeom>
        </p:spPr>
      </p:pic>
    </p:spTree>
    <p:extLst>
      <p:ext uri="{BB962C8B-B14F-4D97-AF65-F5344CB8AC3E}">
        <p14:creationId xmlns:p14="http://schemas.microsoft.com/office/powerpoint/2010/main" val="2160531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Photo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Date Placeholder 23"/>
          <p:cNvSpPr>
            <a:spLocks noGrp="1"/>
          </p:cNvSpPr>
          <p:nvPr>
            <p:ph type="dt" sz="half" idx="2"/>
          </p:nvPr>
        </p:nvSpPr>
        <p:spPr>
          <a:xfrm>
            <a:off x="8763000" y="6234430"/>
            <a:ext cx="2743200" cy="365125"/>
          </a:xfrm>
          <a:prstGeom prst="rect">
            <a:avLst/>
          </a:prstGeom>
        </p:spPr>
        <p:txBody>
          <a:bodyPr vert="horz" lIns="0" tIns="0" rIns="0" bIns="0" rtlCol="0" anchor="ctr"/>
          <a:lstStyle>
            <a:lvl1pPr algn="r">
              <a:defRPr sz="1800">
                <a:solidFill>
                  <a:schemeClr val="tx1">
                    <a:lumMod val="50000"/>
                    <a:lumOff val="50000"/>
                  </a:schemeClr>
                </a:solidFill>
              </a:defRPr>
            </a:lvl1pPr>
          </a:lstStyle>
          <a:p>
            <a:fld id="{32BC7C8D-3586-9D41-9F7E-EEFBF5A655A1}" type="datetime4">
              <a:rPr lang="en-US" smtClean="0"/>
              <a:t>May 19, 2021</a:t>
            </a:fld>
            <a:endParaRPr lang="en-US" dirty="0"/>
          </a:p>
        </p:txBody>
      </p:sp>
      <p:pic>
        <p:nvPicPr>
          <p:cNvPr id="7" name="Picture 6">
            <a:extLst>
              <a:ext uri="{FF2B5EF4-FFF2-40B4-BE49-F238E27FC236}">
                <a16:creationId xmlns:a16="http://schemas.microsoft.com/office/drawing/2014/main" id="{5B1D8054-ABF2-7B4E-888B-5923E90D79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 t="26624" r="1" b="19930"/>
          <a:stretch/>
        </p:blipFill>
        <p:spPr>
          <a:xfrm>
            <a:off x="0" y="7749"/>
            <a:ext cx="12192000" cy="4535424"/>
          </a:xfrm>
          <a:prstGeom prst="rect">
            <a:avLst/>
          </a:prstGeom>
        </p:spPr>
      </p:pic>
    </p:spTree>
    <p:extLst>
      <p:ext uri="{BB962C8B-B14F-4D97-AF65-F5344CB8AC3E}">
        <p14:creationId xmlns:p14="http://schemas.microsoft.com/office/powerpoint/2010/main" val="14134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Photo Custom">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1"/>
            <a:ext cx="12188825" cy="4535423"/>
          </a:xfrm>
          <a:prstGeom prst="rect">
            <a:avLst/>
          </a:prstGeom>
          <a:solidFill>
            <a:schemeClr val="bg1">
              <a:lumMod val="95000"/>
            </a:schemeClr>
          </a:solidFill>
        </p:spPr>
        <p:txBody>
          <a:bodyPr lIns="0" tIns="0" rIns="0" bIns="0"/>
          <a:lstStyle/>
          <a:p>
            <a:r>
              <a:rPr lang="en-US" smtClean="0"/>
              <a:t>Click icon to add picture</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6" name="Date Placeholder 23"/>
          <p:cNvSpPr>
            <a:spLocks noGrp="1"/>
          </p:cNvSpPr>
          <p:nvPr>
            <p:ph type="dt" sz="half" idx="2"/>
          </p:nvPr>
        </p:nvSpPr>
        <p:spPr>
          <a:xfrm>
            <a:off x="8763000" y="6234430"/>
            <a:ext cx="2743200" cy="365125"/>
          </a:xfrm>
          <a:prstGeom prst="rect">
            <a:avLst/>
          </a:prstGeom>
        </p:spPr>
        <p:txBody>
          <a:bodyPr vert="horz" lIns="0" tIns="0" rIns="0" bIns="0" rtlCol="0" anchor="ctr"/>
          <a:lstStyle>
            <a:lvl1pPr algn="r">
              <a:defRPr sz="1800">
                <a:solidFill>
                  <a:schemeClr val="tx1">
                    <a:lumMod val="50000"/>
                    <a:lumOff val="50000"/>
                  </a:schemeClr>
                </a:solidFill>
              </a:defRPr>
            </a:lvl1pPr>
          </a:lstStyle>
          <a:p>
            <a:fld id="{D4630307-B586-3B44-A700-8A1E92175002}" type="datetime4">
              <a:rPr lang="en-US" smtClean="0"/>
              <a:t>May 19, 2021</a:t>
            </a:fld>
            <a:endParaRPr lang="en-US" dirty="0"/>
          </a:p>
        </p:txBody>
      </p:sp>
    </p:spTree>
    <p:extLst>
      <p:ext uri="{BB962C8B-B14F-4D97-AF65-F5344CB8AC3E}">
        <p14:creationId xmlns:p14="http://schemas.microsoft.com/office/powerpoint/2010/main" val="787116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0.emf"/><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39C3B2-CA1E-1445-84D9-925778AC4B3A}"/>
              </a:ext>
            </a:extLst>
          </p:cNvPr>
          <p:cNvSpPr/>
          <p:nvPr userDrawn="1"/>
        </p:nvSpPr>
        <p:spPr>
          <a:xfrm>
            <a:off x="0" y="4572000"/>
            <a:ext cx="121920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latin typeface="Trebuchet MS" charset="0"/>
              <a:ea typeface="Trebuchet MS" charset="0"/>
              <a:cs typeface="Trebuchet MS" charset="0"/>
            </a:endParaRPr>
          </a:p>
        </p:txBody>
      </p:sp>
      <p:cxnSp>
        <p:nvCxnSpPr>
          <p:cNvPr id="8" name="Straight Connector 7">
            <a:extLst>
              <a:ext uri="{FF2B5EF4-FFF2-40B4-BE49-F238E27FC236}">
                <a16:creationId xmlns:a16="http://schemas.microsoft.com/office/drawing/2014/main" id="{36828483-16F9-324A-BABC-D9F7CC8EA407}"/>
              </a:ext>
            </a:extLst>
          </p:cNvPr>
          <p:cNvCxnSpPr/>
          <p:nvPr userDrawn="1"/>
        </p:nvCxnSpPr>
        <p:spPr>
          <a:xfrm>
            <a:off x="0" y="4572000"/>
            <a:ext cx="12188952" cy="0"/>
          </a:xfrm>
          <a:prstGeom prst="line">
            <a:avLst/>
          </a:prstGeom>
          <a:ln w="82550">
            <a:solidFill>
              <a:srgbClr val="EF7521"/>
            </a:solidFill>
          </a:ln>
        </p:spPr>
        <p:style>
          <a:lnRef idx="1">
            <a:schemeClr val="accent1"/>
          </a:lnRef>
          <a:fillRef idx="0">
            <a:schemeClr val="accent1"/>
          </a:fillRef>
          <a:effectRef idx="0">
            <a:schemeClr val="accent1"/>
          </a:effectRef>
          <a:fontRef idx="minor">
            <a:schemeClr val="tx1"/>
          </a:fontRef>
        </p:style>
      </p:cxnSp>
      <p:sp>
        <p:nvSpPr>
          <p:cNvPr id="15" name="Title Placeholder 14"/>
          <p:cNvSpPr>
            <a:spLocks noGrp="1"/>
          </p:cNvSpPr>
          <p:nvPr>
            <p:ph type="title"/>
          </p:nvPr>
        </p:nvSpPr>
        <p:spPr>
          <a:xfrm>
            <a:off x="3733800" y="4668450"/>
            <a:ext cx="7772400" cy="1531256"/>
          </a:xfrm>
          <a:prstGeom prst="rect">
            <a:avLst/>
          </a:prstGeom>
        </p:spPr>
        <p:txBody>
          <a:bodyPr vert="horz" lIns="0" tIns="0" rIns="0" bIns="0" rtlCol="0" anchor="b">
            <a:normAutofit/>
          </a:bodyPr>
          <a:lstStyle/>
          <a:p>
            <a:r>
              <a:rPr lang="en-US" smtClean="0"/>
              <a:t>Click to edit Master title style</a:t>
            </a:r>
            <a:endParaRPr lang="en-US" dirty="0"/>
          </a:p>
        </p:txBody>
      </p:sp>
      <p:pic>
        <p:nvPicPr>
          <p:cNvPr id="17" name="Picture 16"/>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685800" y="5015310"/>
            <a:ext cx="2691115" cy="1399380"/>
          </a:xfrm>
          <a:prstGeom prst="rect">
            <a:avLst/>
          </a:prstGeom>
        </p:spPr>
      </p:pic>
      <p:sp>
        <p:nvSpPr>
          <p:cNvPr id="24" name="Date Placeholder 23"/>
          <p:cNvSpPr>
            <a:spLocks noGrp="1"/>
          </p:cNvSpPr>
          <p:nvPr>
            <p:ph type="dt" sz="half" idx="2"/>
          </p:nvPr>
        </p:nvSpPr>
        <p:spPr>
          <a:xfrm>
            <a:off x="8763000" y="6234430"/>
            <a:ext cx="2743200" cy="365125"/>
          </a:xfrm>
          <a:prstGeom prst="rect">
            <a:avLst/>
          </a:prstGeom>
        </p:spPr>
        <p:txBody>
          <a:bodyPr vert="horz" lIns="0" tIns="0" rIns="0" bIns="0" rtlCol="0" anchor="ctr"/>
          <a:lstStyle>
            <a:lvl1pPr algn="r">
              <a:defRPr sz="1800">
                <a:solidFill>
                  <a:schemeClr val="tx1">
                    <a:lumMod val="50000"/>
                    <a:lumOff val="50000"/>
                  </a:schemeClr>
                </a:solidFill>
                <a:latin typeface="Trebuchet MS" charset="0"/>
                <a:ea typeface="Trebuchet MS" charset="0"/>
                <a:cs typeface="Trebuchet MS" charset="0"/>
              </a:defRPr>
            </a:lvl1pPr>
          </a:lstStyle>
          <a:p>
            <a:fld id="{AFBED924-F278-C44A-9108-5A57E5E718C3}" type="datetime4">
              <a:rPr lang="en-US" smtClean="0"/>
              <a:pPr/>
              <a:t>May 19, 2021</a:t>
            </a:fld>
            <a:endParaRPr lang="en-US" dirty="0"/>
          </a:p>
        </p:txBody>
      </p:sp>
    </p:spTree>
    <p:extLst>
      <p:ext uri="{BB962C8B-B14F-4D97-AF65-F5344CB8AC3E}">
        <p14:creationId xmlns:p14="http://schemas.microsoft.com/office/powerpoint/2010/main" val="4590062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9" r:id="rId3"/>
    <p:sldLayoutId id="2147483694" r:id="rId4"/>
    <p:sldLayoutId id="2147483664" r:id="rId5"/>
    <p:sldLayoutId id="2147483668" r:id="rId6"/>
    <p:sldLayoutId id="2147483695" r:id="rId7"/>
    <p:sldLayoutId id="2147483697" r:id="rId8"/>
    <p:sldLayoutId id="2147483661" r:id="rId9"/>
  </p:sldLayoutIdLst>
  <p:hf hdr="0"/>
  <p:txStyles>
    <p:titleStyle>
      <a:lvl1pPr algn="r" defTabSz="914400" rtl="0" eaLnBrk="1" latinLnBrk="0" hangingPunct="1">
        <a:lnSpc>
          <a:spcPct val="90000"/>
        </a:lnSpc>
        <a:spcBef>
          <a:spcPct val="0"/>
        </a:spcBef>
        <a:buNone/>
        <a:defRPr sz="3600" b="0" kern="1200">
          <a:solidFill>
            <a:schemeClr val="tx1"/>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40" userDrawn="1">
          <p15:clr>
            <a:srgbClr val="F26B43"/>
          </p15:clr>
        </p15:guide>
        <p15:guide id="2" pos="432" userDrawn="1">
          <p15:clr>
            <a:srgbClr val="F26B43"/>
          </p15:clr>
        </p15:guide>
        <p15:guide id="3" pos="72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39C3B2-CA1E-1445-84D9-925778AC4B3A}"/>
              </a:ext>
            </a:extLst>
          </p:cNvPr>
          <p:cNvSpPr/>
          <p:nvPr userDrawn="1"/>
        </p:nvSpPr>
        <p:spPr>
          <a:xfrm>
            <a:off x="0" y="0"/>
            <a:ext cx="12192000" cy="1143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8" name="Straight Connector 7">
            <a:extLst>
              <a:ext uri="{FF2B5EF4-FFF2-40B4-BE49-F238E27FC236}">
                <a16:creationId xmlns:a16="http://schemas.microsoft.com/office/drawing/2014/main" id="{36828483-16F9-324A-BABC-D9F7CC8EA407}"/>
              </a:ext>
            </a:extLst>
          </p:cNvPr>
          <p:cNvCxnSpPr/>
          <p:nvPr userDrawn="1"/>
        </p:nvCxnSpPr>
        <p:spPr>
          <a:xfrm>
            <a:off x="0" y="1143000"/>
            <a:ext cx="12188952" cy="0"/>
          </a:xfrm>
          <a:prstGeom prst="line">
            <a:avLst/>
          </a:prstGeom>
          <a:ln w="82550">
            <a:solidFill>
              <a:srgbClr val="EF752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996946" y="-2"/>
            <a:ext cx="8509254" cy="1143002"/>
          </a:xfrm>
          <a:prstGeom prst="rect">
            <a:avLst/>
          </a:prstGeom>
        </p:spPr>
        <p:txBody>
          <a:bodyPr vert="horz" lIns="0" tIns="0" rIns="0" bIns="0" rtlCol="0" anchor="ctr">
            <a:normAutofit/>
          </a:bodyPr>
          <a:lstStyle/>
          <a:p>
            <a:r>
              <a:rPr lang="en-US" dirty="0"/>
              <a:t>Click to edit Master title style</a:t>
            </a:r>
          </a:p>
        </p:txBody>
      </p:sp>
      <p:sp>
        <p:nvSpPr>
          <p:cNvPr id="4" name="Date Placeholder 3"/>
          <p:cNvSpPr>
            <a:spLocks noGrp="1"/>
          </p:cNvSpPr>
          <p:nvPr>
            <p:ph type="dt" sz="half" idx="2"/>
          </p:nvPr>
        </p:nvSpPr>
        <p:spPr>
          <a:xfrm>
            <a:off x="685800" y="6356350"/>
            <a:ext cx="2743200" cy="365125"/>
          </a:xfrm>
          <a:prstGeom prst="rect">
            <a:avLst/>
          </a:prstGeom>
        </p:spPr>
        <p:txBody>
          <a:bodyPr vert="horz" lIns="0" tIns="0" rIns="0" bIns="0" rtlCol="0" anchor="ctr"/>
          <a:lstStyle>
            <a:lvl1pPr algn="l">
              <a:defRPr sz="1200">
                <a:solidFill>
                  <a:schemeClr val="tx1">
                    <a:lumMod val="50000"/>
                    <a:lumOff val="50000"/>
                  </a:schemeClr>
                </a:solidFill>
                <a:latin typeface="Trebuchet MS" charset="0"/>
                <a:ea typeface="Trebuchet MS" charset="0"/>
                <a:cs typeface="Trebuchet MS" charset="0"/>
              </a:defRPr>
            </a:lvl1pPr>
          </a:lstStyle>
          <a:p>
            <a:fld id="{B20946C7-A5D8-184B-9CAE-56FF404827CC}" type="datetime4">
              <a:rPr lang="en-US" smtClean="0"/>
              <a:t>May 19, 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charset="0"/>
                <a:ea typeface="Trebuchet MS" charset="0"/>
                <a:cs typeface="Trebuchet MS" charset="0"/>
              </a:defRPr>
            </a:lvl1pPr>
          </a:lstStyle>
          <a:p>
            <a:r>
              <a:rPr lang="en-US"/>
              <a:t>Sample Presentation Template Title</a:t>
            </a:r>
            <a:endParaRPr lang="en-US" dirty="0"/>
          </a:p>
        </p:txBody>
      </p:sp>
      <p:sp>
        <p:nvSpPr>
          <p:cNvPr id="6" name="Slide Number Placeholder 5"/>
          <p:cNvSpPr>
            <a:spLocks noGrp="1"/>
          </p:cNvSpPr>
          <p:nvPr>
            <p:ph type="sldNum" sz="quarter" idx="4"/>
          </p:nvPr>
        </p:nvSpPr>
        <p:spPr>
          <a:xfrm>
            <a:off x="8763000" y="6356350"/>
            <a:ext cx="2743200" cy="365125"/>
          </a:xfrm>
          <a:prstGeom prst="rect">
            <a:avLst/>
          </a:prstGeom>
        </p:spPr>
        <p:txBody>
          <a:bodyPr vert="horz" lIns="0" tIns="0" rIns="0" bIns="0" rtlCol="0" anchor="ctr"/>
          <a:lstStyle>
            <a:lvl1pPr algn="r">
              <a:defRPr sz="1200">
                <a:solidFill>
                  <a:schemeClr val="tx1">
                    <a:lumMod val="50000"/>
                    <a:lumOff val="50000"/>
                  </a:schemeClr>
                </a:solidFill>
                <a:latin typeface="Trebuchet MS" charset="0"/>
                <a:ea typeface="Trebuchet MS" charset="0"/>
                <a:cs typeface="Trebuchet MS" charset="0"/>
              </a:defRPr>
            </a:lvl1pPr>
          </a:lstStyle>
          <a:p>
            <a:fld id="{610D23B8-E39C-3C44-8D82-EE8D5596F35C}" type="slidenum">
              <a:rPr lang="en-US" smtClean="0"/>
              <a:pPr/>
              <a:t>‹#›</a:t>
            </a:fld>
            <a:endParaRPr lang="en-US"/>
          </a:p>
        </p:txBody>
      </p:sp>
      <p:pic>
        <p:nvPicPr>
          <p:cNvPr id="12" name="Picture 11"/>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685800" y="228600"/>
            <a:ext cx="1625346" cy="685800"/>
          </a:xfrm>
          <a:prstGeom prst="rect">
            <a:avLst/>
          </a:prstGeom>
        </p:spPr>
      </p:pic>
      <p:sp>
        <p:nvSpPr>
          <p:cNvPr id="13" name="Text Placeholder 12"/>
          <p:cNvSpPr>
            <a:spLocks noGrp="1"/>
          </p:cNvSpPr>
          <p:nvPr>
            <p:ph type="body" idx="1"/>
          </p:nvPr>
        </p:nvSpPr>
        <p:spPr>
          <a:xfrm>
            <a:off x="684276" y="1600200"/>
            <a:ext cx="10820400" cy="48053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9608169"/>
      </p:ext>
    </p:extLst>
  </p:cSld>
  <p:clrMap bg1="lt1" tx1="dk1" bg2="lt2" tx2="dk2" accent1="accent1" accent2="accent2" accent3="accent3" accent4="accent4" accent5="accent5" accent6="accent6" hlink="hlink" folHlink="folHlink"/>
  <p:sldLayoutIdLst>
    <p:sldLayoutId id="2147483688" r:id="rId1"/>
    <p:sldLayoutId id="2147483652" r:id="rId2"/>
    <p:sldLayoutId id="2147483692" r:id="rId3"/>
    <p:sldLayoutId id="2147483672" r:id="rId4"/>
    <p:sldLayoutId id="2147483671" r:id="rId5"/>
    <p:sldLayoutId id="2147483693" r:id="rId6"/>
    <p:sldLayoutId id="2147483654" r:id="rId7"/>
    <p:sldLayoutId id="2147483673" r:id="rId8"/>
    <p:sldLayoutId id="2147483674" r:id="rId9"/>
    <p:sldLayoutId id="2147483690" r:id="rId10"/>
    <p:sldLayoutId id="2147483691" r:id="rId11"/>
  </p:sldLayoutIdLst>
  <p:hf hdr="0"/>
  <p:txStyles>
    <p:titleStyle>
      <a:lvl1pPr algn="r" defTabSz="914400" rtl="0" eaLnBrk="1" latinLnBrk="0" hangingPunct="1">
        <a:lnSpc>
          <a:spcPct val="90000"/>
        </a:lnSpc>
        <a:spcBef>
          <a:spcPct val="0"/>
        </a:spcBef>
        <a:buNone/>
        <a:defRPr sz="3200" kern="1200">
          <a:solidFill>
            <a:schemeClr val="tx1"/>
          </a:solidFill>
          <a:latin typeface="Trebuchet MS" charset="0"/>
          <a:ea typeface="Trebuchet MS" charset="0"/>
          <a:cs typeface="Trebuchet MS" charset="0"/>
        </a:defRPr>
      </a:lvl1pPr>
    </p:titleStyle>
    <p:bodyStyle>
      <a:lvl1pPr marL="228600" marR="0" indent="-228600" algn="l" defTabSz="914400" rtl="0" eaLnBrk="1" fontAlgn="auto" latinLnBrk="0" hangingPunct="1">
        <a:lnSpc>
          <a:spcPct val="90000"/>
        </a:lnSpc>
        <a:spcBef>
          <a:spcPts val="1000"/>
        </a:spcBef>
        <a:spcAft>
          <a:spcPts val="400"/>
        </a:spcAft>
        <a:buClrTx/>
        <a:buSzTx/>
        <a:buFont typeface="Arial"/>
        <a:buChar char="•"/>
        <a:tabLst/>
        <a:defRPr sz="2400" b="0" i="0" kern="1200">
          <a:solidFill>
            <a:schemeClr val="tx1"/>
          </a:solidFill>
          <a:latin typeface="Trebuchet MS" charset="0"/>
          <a:ea typeface="Trebuchet MS" charset="0"/>
          <a:cs typeface="Trebuchet MS" charset="0"/>
        </a:defRPr>
      </a:lvl1pPr>
      <a:lvl2pPr marL="685800" marR="0" indent="-228600" algn="l" defTabSz="914400" rtl="0" eaLnBrk="1" fontAlgn="auto" latinLnBrk="0" hangingPunct="1">
        <a:lnSpc>
          <a:spcPct val="90000"/>
        </a:lnSpc>
        <a:spcBef>
          <a:spcPts val="500"/>
        </a:spcBef>
        <a:spcAft>
          <a:spcPts val="400"/>
        </a:spcAft>
        <a:buClrTx/>
        <a:buSzTx/>
        <a:buFont typeface="Arial"/>
        <a:buChar char="•"/>
        <a:tabLst/>
        <a:defRPr sz="2000" b="0" i="0" kern="1200">
          <a:solidFill>
            <a:schemeClr val="tx1"/>
          </a:solidFill>
          <a:latin typeface="Trebuchet MS" charset="0"/>
          <a:ea typeface="Trebuchet MS" charset="0"/>
          <a:cs typeface="Trebuchet MS" charset="0"/>
        </a:defRPr>
      </a:lvl2pPr>
      <a:lvl3pPr marL="1143000" marR="0" indent="-228600" algn="l" defTabSz="914400" rtl="0" eaLnBrk="1" fontAlgn="auto" latinLnBrk="0" hangingPunct="1">
        <a:lnSpc>
          <a:spcPct val="90000"/>
        </a:lnSpc>
        <a:spcBef>
          <a:spcPts val="500"/>
        </a:spcBef>
        <a:spcAft>
          <a:spcPts val="400"/>
        </a:spcAft>
        <a:buClrTx/>
        <a:buSzTx/>
        <a:buFont typeface="Arial"/>
        <a:buChar char="•"/>
        <a:tabLst/>
        <a:defRPr sz="1800" b="0" i="0" kern="1200">
          <a:solidFill>
            <a:schemeClr val="tx1"/>
          </a:solidFill>
          <a:latin typeface="Trebuchet MS" charset="0"/>
          <a:ea typeface="Trebuchet MS" charset="0"/>
          <a:cs typeface="Trebuchet MS" charset="0"/>
        </a:defRPr>
      </a:lvl3pPr>
      <a:lvl4pPr marL="1600200" marR="0" indent="-228600" algn="l" defTabSz="914400" rtl="0" eaLnBrk="1" fontAlgn="auto" latinLnBrk="0" hangingPunct="1">
        <a:lnSpc>
          <a:spcPct val="90000"/>
        </a:lnSpc>
        <a:spcBef>
          <a:spcPts val="500"/>
        </a:spcBef>
        <a:spcAft>
          <a:spcPts val="400"/>
        </a:spcAft>
        <a:buClrTx/>
        <a:buSzTx/>
        <a:buFont typeface="Arial"/>
        <a:buChar char="•"/>
        <a:tabLst/>
        <a:defRPr sz="1600" b="0" i="0" kern="1200">
          <a:solidFill>
            <a:schemeClr val="tx1"/>
          </a:solidFill>
          <a:latin typeface="Trebuchet MS" charset="0"/>
          <a:ea typeface="Trebuchet MS" charset="0"/>
          <a:cs typeface="Trebuchet MS" charset="0"/>
        </a:defRPr>
      </a:lvl4pPr>
      <a:lvl5pPr marL="2057400" marR="0" indent="-228600" algn="l" defTabSz="914400" rtl="0" eaLnBrk="1" fontAlgn="auto" latinLnBrk="0" hangingPunct="1">
        <a:lnSpc>
          <a:spcPct val="90000"/>
        </a:lnSpc>
        <a:spcBef>
          <a:spcPts val="500"/>
        </a:spcBef>
        <a:spcAft>
          <a:spcPts val="400"/>
        </a:spcAft>
        <a:buClrTx/>
        <a:buSzTx/>
        <a:buFont typeface="Arial"/>
        <a:buChar char="•"/>
        <a:tabLst/>
        <a:defRPr sz="1400" b="0" i="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08" userDrawn="1">
          <p15:clr>
            <a:srgbClr val="F26B43"/>
          </p15:clr>
        </p15:guide>
        <p15:guide id="2" pos="432">
          <p15:clr>
            <a:srgbClr val="F26B43"/>
          </p15:clr>
        </p15:guide>
        <p15:guide id="3" pos="7248">
          <p15:clr>
            <a:srgbClr val="F26B43"/>
          </p15:clr>
        </p15:guide>
        <p15:guide id="4" orient="horz" pos="3888" userDrawn="1">
          <p15:clr>
            <a:srgbClr val="F26B43"/>
          </p15:clr>
        </p15:guide>
        <p15:guide id="5" pos="3696" userDrawn="1">
          <p15:clr>
            <a:srgbClr val="F26B43"/>
          </p15:clr>
        </p15:guide>
        <p15:guide id="6" pos="39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60feaa9d546ff857863e2a496924d5b6&amp;term_occur=999&amp;term_src=Title:23:Chapter:I:Subchapter:G:Part:635:Subpart:D:635.410"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3.jp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14.jpg"/><Relationship Id="rId4" Type="http://schemas.openxmlformats.org/officeDocument/2006/relationships/image" Target="../media/image54.jp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mailto:melody.perkins@state.co.us" TargetMode="External"/><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Buy America Requirements and Documentation</a:t>
            </a:r>
            <a:endParaRPr lang="en-US" dirty="0"/>
          </a:p>
        </p:txBody>
      </p:sp>
    </p:spTree>
    <p:extLst>
      <p:ext uri="{BB962C8B-B14F-4D97-AF65-F5344CB8AC3E}">
        <p14:creationId xmlns:p14="http://schemas.microsoft.com/office/powerpoint/2010/main" val="674508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Non-Exempt Products</a:t>
            </a:r>
            <a:endParaRPr lang="en-US" dirty="0"/>
          </a:p>
        </p:txBody>
      </p:sp>
      <p:sp>
        <p:nvSpPr>
          <p:cNvPr id="3" name="Content Placeholder 2"/>
          <p:cNvSpPr>
            <a:spLocks noGrp="1"/>
          </p:cNvSpPr>
          <p:nvPr>
            <p:ph sz="half" idx="1"/>
          </p:nvPr>
        </p:nvSpPr>
        <p:spPr>
          <a:xfrm>
            <a:off x="685800" y="1800904"/>
            <a:ext cx="5472953" cy="4223377"/>
          </a:xfrm>
        </p:spPr>
        <p:txBody>
          <a:bodyPr>
            <a:normAutofit/>
          </a:bodyPr>
          <a:lstStyle/>
          <a:p>
            <a:pPr marL="0" indent="0">
              <a:buNone/>
            </a:pPr>
            <a:r>
              <a:rPr lang="en-US" b="1" dirty="0"/>
              <a:t>Examples of products subject to Buy America requirements include, but are not limited </a:t>
            </a:r>
            <a:r>
              <a:rPr lang="en-US" b="1" dirty="0" smtClean="0"/>
              <a:t>to the following:</a:t>
            </a:r>
          </a:p>
          <a:p>
            <a:r>
              <a:rPr lang="en-US" dirty="0"/>
              <a:t>guardrail, guardrail posts, end sections, terminals, cable guardrail; </a:t>
            </a:r>
          </a:p>
          <a:p>
            <a:endParaRPr lang="en-US" dirty="0"/>
          </a:p>
          <a:p>
            <a:endParaRPr lang="en-US" dirty="0"/>
          </a:p>
          <a:p>
            <a:pPr marL="0" indent="0">
              <a:buNone/>
            </a:pPr>
            <a:endParaRPr lang="en-US" dirty="0"/>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10</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499" y="3912592"/>
            <a:ext cx="3455772" cy="17486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3428" y="3813053"/>
            <a:ext cx="2920026" cy="2181464"/>
          </a:xfrm>
          <a:prstGeom prst="rect">
            <a:avLst/>
          </a:prstGeom>
        </p:spPr>
      </p:pic>
      <p:pic>
        <p:nvPicPr>
          <p:cNvPr id="6" name="Picture 5" descr="Free photo Road Steel Protective Plank Guard Rail Away ..."/>
          <p:cNvPicPr>
            <a:picLocks noChangeAspect="1"/>
          </p:cNvPicPr>
          <p:nvPr/>
        </p:nvPicPr>
        <p:blipFill rotWithShape="1">
          <a:blip r:embed="rId5">
            <a:extLst>
              <a:ext uri="{28A0092B-C50C-407E-A947-70E740481C1C}">
                <a14:useLocalDpi xmlns:a14="http://schemas.microsoft.com/office/drawing/2010/main" val="0"/>
              </a:ext>
            </a:extLst>
          </a:blip>
          <a:srcRect b="21566"/>
          <a:stretch/>
        </p:blipFill>
        <p:spPr>
          <a:xfrm>
            <a:off x="7006814" y="1691482"/>
            <a:ext cx="3811993" cy="1994815"/>
          </a:xfrm>
          <a:prstGeom prst="rect">
            <a:avLst/>
          </a:prstGeom>
        </p:spPr>
      </p:pic>
    </p:spTree>
    <p:extLst>
      <p:ext uri="{BB962C8B-B14F-4D97-AF65-F5344CB8AC3E}">
        <p14:creationId xmlns:p14="http://schemas.microsoft.com/office/powerpoint/2010/main" val="3774493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Non-Exempt Products</a:t>
            </a:r>
            <a:endParaRPr lang="en-US" dirty="0"/>
          </a:p>
        </p:txBody>
      </p:sp>
      <p:sp>
        <p:nvSpPr>
          <p:cNvPr id="3" name="Content Placeholder 2"/>
          <p:cNvSpPr>
            <a:spLocks noGrp="1"/>
          </p:cNvSpPr>
          <p:nvPr>
            <p:ph sz="half" idx="1"/>
          </p:nvPr>
        </p:nvSpPr>
        <p:spPr>
          <a:xfrm>
            <a:off x="685801" y="1800904"/>
            <a:ext cx="5540188" cy="4223377"/>
          </a:xfrm>
        </p:spPr>
        <p:txBody>
          <a:bodyPr>
            <a:normAutofit/>
          </a:bodyPr>
          <a:lstStyle/>
          <a:p>
            <a:pPr marL="0" indent="0">
              <a:buNone/>
            </a:pPr>
            <a:r>
              <a:rPr lang="en-US" b="1" dirty="0"/>
              <a:t>Examples of products subject to Buy America requirements include, but are not limited </a:t>
            </a:r>
            <a:r>
              <a:rPr lang="en-US" b="1" dirty="0" smtClean="0"/>
              <a:t>to the following:</a:t>
            </a:r>
          </a:p>
          <a:p>
            <a:r>
              <a:rPr lang="en-US" dirty="0"/>
              <a:t>steel fencing material, fence posts; </a:t>
            </a:r>
          </a:p>
          <a:p>
            <a:pPr marL="0" indent="0">
              <a:buNone/>
            </a:pPr>
            <a:endParaRPr lang="en-US" dirty="0"/>
          </a:p>
          <a:p>
            <a:endParaRPr lang="en-US" dirty="0"/>
          </a:p>
          <a:p>
            <a:pPr marL="0" indent="0">
              <a:buNone/>
            </a:pPr>
            <a:endParaRPr lang="en-US" dirty="0"/>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11</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9795" b="25697"/>
          <a:stretch/>
        </p:blipFill>
        <p:spPr>
          <a:xfrm>
            <a:off x="6617787" y="1800903"/>
            <a:ext cx="2943072" cy="242147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44845"/>
          <a:stretch/>
        </p:blipFill>
        <p:spPr>
          <a:xfrm>
            <a:off x="7866529" y="3912592"/>
            <a:ext cx="3639671" cy="2007443"/>
          </a:xfrm>
          <a:prstGeom prst="rect">
            <a:avLst/>
          </a:prstGeom>
        </p:spPr>
      </p:pic>
    </p:spTree>
    <p:extLst>
      <p:ext uri="{BB962C8B-B14F-4D97-AF65-F5344CB8AC3E}">
        <p14:creationId xmlns:p14="http://schemas.microsoft.com/office/powerpoint/2010/main" val="3177412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Non-Exempt Products</a:t>
            </a:r>
            <a:endParaRPr lang="en-US" dirty="0"/>
          </a:p>
        </p:txBody>
      </p:sp>
      <p:sp>
        <p:nvSpPr>
          <p:cNvPr id="3" name="Content Placeholder 2"/>
          <p:cNvSpPr>
            <a:spLocks noGrp="1"/>
          </p:cNvSpPr>
          <p:nvPr>
            <p:ph sz="half" idx="1"/>
          </p:nvPr>
        </p:nvSpPr>
        <p:spPr>
          <a:xfrm>
            <a:off x="685800" y="1800904"/>
            <a:ext cx="7274859" cy="4223377"/>
          </a:xfrm>
        </p:spPr>
        <p:txBody>
          <a:bodyPr>
            <a:normAutofit/>
          </a:bodyPr>
          <a:lstStyle/>
          <a:p>
            <a:pPr marL="0" indent="0">
              <a:buNone/>
            </a:pPr>
            <a:r>
              <a:rPr lang="en-US" b="1" dirty="0"/>
              <a:t>Examples of products subject to Buy America requirements include, but are not limited </a:t>
            </a:r>
            <a:r>
              <a:rPr lang="en-US" b="1" dirty="0" smtClean="0"/>
              <a:t>to the following:</a:t>
            </a:r>
          </a:p>
          <a:p>
            <a:r>
              <a:rPr lang="en-US" dirty="0"/>
              <a:t>steel or iron pipe, conduit, grates, manhole covers, risers; </a:t>
            </a:r>
          </a:p>
          <a:p>
            <a:endParaRPr lang="en-US" dirty="0"/>
          </a:p>
          <a:p>
            <a:endParaRPr lang="en-US" dirty="0"/>
          </a:p>
          <a:p>
            <a:pPr marL="0" indent="0">
              <a:buNone/>
            </a:pPr>
            <a:endParaRPr lang="en-US" dirty="0"/>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12</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1800904"/>
            <a:ext cx="3423404" cy="23407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678" y="3708866"/>
            <a:ext cx="2908618" cy="2181464"/>
          </a:xfrm>
          <a:prstGeom prst="rect">
            <a:avLst/>
          </a:prstGeom>
        </p:spPr>
      </p:pic>
    </p:spTree>
    <p:extLst>
      <p:ext uri="{BB962C8B-B14F-4D97-AF65-F5344CB8AC3E}">
        <p14:creationId xmlns:p14="http://schemas.microsoft.com/office/powerpoint/2010/main" val="1031950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Non-Exempt Products</a:t>
            </a:r>
            <a:endParaRPr lang="en-US" dirty="0"/>
          </a:p>
        </p:txBody>
      </p:sp>
      <p:sp>
        <p:nvSpPr>
          <p:cNvPr id="3" name="Content Placeholder 2"/>
          <p:cNvSpPr>
            <a:spLocks noGrp="1"/>
          </p:cNvSpPr>
          <p:nvPr>
            <p:ph sz="half" idx="1"/>
          </p:nvPr>
        </p:nvSpPr>
        <p:spPr>
          <a:xfrm>
            <a:off x="685800" y="1800904"/>
            <a:ext cx="7274859" cy="4223377"/>
          </a:xfrm>
        </p:spPr>
        <p:txBody>
          <a:bodyPr>
            <a:normAutofit/>
          </a:bodyPr>
          <a:lstStyle/>
          <a:p>
            <a:pPr marL="0" indent="0">
              <a:buNone/>
            </a:pPr>
            <a:r>
              <a:rPr lang="en-US" b="1" dirty="0"/>
              <a:t>Examples of products subject to Buy America requirements include, but are not limited </a:t>
            </a:r>
            <a:r>
              <a:rPr lang="en-US" b="1" dirty="0" smtClean="0"/>
              <a:t>to the following:</a:t>
            </a:r>
          </a:p>
          <a:p>
            <a:r>
              <a:rPr lang="en-US" dirty="0"/>
              <a:t>mast arms, poles, standards, trusses, or supporting structural members for signs, luminaires, or traffic control systems; and </a:t>
            </a:r>
          </a:p>
          <a:p>
            <a:pPr marL="0" indent="0">
              <a:buNone/>
            </a:pPr>
            <a:endParaRPr lang="en-US" dirty="0"/>
          </a:p>
          <a:p>
            <a:endParaRPr lang="en-US" dirty="0"/>
          </a:p>
          <a:p>
            <a:pPr marL="0" indent="0">
              <a:buNone/>
            </a:pPr>
            <a:endParaRPr lang="en-US" dirty="0"/>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13</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5823" y="1800904"/>
            <a:ext cx="2735236" cy="4102856"/>
          </a:xfrm>
          <a:prstGeom prst="rect">
            <a:avLst/>
          </a:prstGeom>
        </p:spPr>
      </p:pic>
    </p:spTree>
    <p:extLst>
      <p:ext uri="{BB962C8B-B14F-4D97-AF65-F5344CB8AC3E}">
        <p14:creationId xmlns:p14="http://schemas.microsoft.com/office/powerpoint/2010/main" val="2926581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Non-Exempt Products</a:t>
            </a:r>
            <a:endParaRPr lang="en-US" dirty="0"/>
          </a:p>
        </p:txBody>
      </p:sp>
      <p:sp>
        <p:nvSpPr>
          <p:cNvPr id="3" name="Content Placeholder 2"/>
          <p:cNvSpPr>
            <a:spLocks noGrp="1"/>
          </p:cNvSpPr>
          <p:nvPr>
            <p:ph sz="half" idx="1"/>
          </p:nvPr>
        </p:nvSpPr>
        <p:spPr>
          <a:xfrm>
            <a:off x="685800" y="1800904"/>
            <a:ext cx="5553445" cy="4223377"/>
          </a:xfrm>
        </p:spPr>
        <p:txBody>
          <a:bodyPr>
            <a:normAutofit/>
          </a:bodyPr>
          <a:lstStyle/>
          <a:p>
            <a:pPr marL="0" indent="0">
              <a:buNone/>
            </a:pPr>
            <a:r>
              <a:rPr lang="en-US" b="1" dirty="0"/>
              <a:t>Examples of products subject to Buy America requirements include, but are not limited </a:t>
            </a:r>
            <a:r>
              <a:rPr lang="en-US" b="1" dirty="0" smtClean="0"/>
              <a:t>to the following:</a:t>
            </a:r>
          </a:p>
          <a:p>
            <a:r>
              <a:rPr lang="en-US" dirty="0"/>
              <a:t>steel or iron components of precast concrete products, such as reinforcing steel, wire mesh, and </a:t>
            </a:r>
            <a:r>
              <a:rPr lang="en-US" dirty="0" err="1"/>
              <a:t>prestressing</a:t>
            </a:r>
            <a:r>
              <a:rPr lang="en-US" dirty="0"/>
              <a:t> or post-tensioning strands or cables.</a:t>
            </a:r>
          </a:p>
          <a:p>
            <a:pPr marL="0" indent="0">
              <a:buNone/>
            </a:pPr>
            <a:endParaRPr lang="en-US" dirty="0"/>
          </a:p>
          <a:p>
            <a:endParaRPr lang="en-US" dirty="0"/>
          </a:p>
          <a:p>
            <a:pPr marL="0" indent="0">
              <a:buNone/>
            </a:pPr>
            <a:endParaRPr lang="en-US" dirty="0"/>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14</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146"/>
          <a:stretch/>
        </p:blipFill>
        <p:spPr>
          <a:xfrm>
            <a:off x="7019364" y="3505498"/>
            <a:ext cx="4504089" cy="23982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8275" y="1847758"/>
            <a:ext cx="2920026" cy="1948204"/>
          </a:xfrm>
          <a:prstGeom prst="rect">
            <a:avLst/>
          </a:prstGeom>
        </p:spPr>
      </p:pic>
    </p:spTree>
    <p:extLst>
      <p:ext uri="{BB962C8B-B14F-4D97-AF65-F5344CB8AC3E}">
        <p14:creationId xmlns:p14="http://schemas.microsoft.com/office/powerpoint/2010/main" val="2686755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Waivers</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15</a:t>
            </a:fld>
            <a:endParaRPr lang="en-US"/>
          </a:p>
        </p:txBody>
      </p:sp>
      <p:sp>
        <p:nvSpPr>
          <p:cNvPr id="7" name="Content Placeholder 2"/>
          <p:cNvSpPr txBox="1">
            <a:spLocks/>
          </p:cNvSpPr>
          <p:nvPr/>
        </p:nvSpPr>
        <p:spPr>
          <a:xfrm>
            <a:off x="685800" y="1774009"/>
            <a:ext cx="10820400" cy="4223377"/>
          </a:xfrm>
          <a:prstGeom prst="rect">
            <a:avLst/>
          </a:prstGeom>
        </p:spPr>
        <p:txBody>
          <a:bodyPr vert="horz" lIns="0" tIns="0" rIns="0" bIns="0" rtlCol="0">
            <a:normAutofit/>
          </a:bodyPr>
          <a:lstStyle>
            <a:lvl1pPr marL="228600" marR="0" indent="-228600" algn="l" defTabSz="914400" rtl="0" eaLnBrk="1" fontAlgn="auto" latinLnBrk="0" hangingPunct="1">
              <a:lnSpc>
                <a:spcPct val="90000"/>
              </a:lnSpc>
              <a:spcBef>
                <a:spcPts val="1000"/>
              </a:spcBef>
              <a:spcAft>
                <a:spcPts val="400"/>
              </a:spcAft>
              <a:buClrTx/>
              <a:buSzTx/>
              <a:buFont typeface="Arial"/>
              <a:buChar char="•"/>
              <a:tabLst/>
              <a:defRPr sz="2400" b="0" i="0" kern="1200">
                <a:solidFill>
                  <a:schemeClr val="tx1"/>
                </a:solidFill>
                <a:latin typeface="Trebuchet MS" charset="0"/>
                <a:ea typeface="Trebuchet MS" charset="0"/>
                <a:cs typeface="Trebuchet MS" charset="0"/>
              </a:defRPr>
            </a:lvl1pPr>
            <a:lvl2pPr marL="685800" marR="0" indent="-228600" algn="l" defTabSz="914400" rtl="0" eaLnBrk="1" fontAlgn="auto" latinLnBrk="0" hangingPunct="1">
              <a:lnSpc>
                <a:spcPct val="90000"/>
              </a:lnSpc>
              <a:spcBef>
                <a:spcPts val="500"/>
              </a:spcBef>
              <a:spcAft>
                <a:spcPts val="400"/>
              </a:spcAft>
              <a:buClrTx/>
              <a:buSzTx/>
              <a:buFont typeface="Arial"/>
              <a:buChar char="•"/>
              <a:tabLst/>
              <a:defRPr sz="2000" b="0" i="0" kern="1200">
                <a:solidFill>
                  <a:schemeClr val="tx1"/>
                </a:solidFill>
                <a:latin typeface="Trebuchet MS" charset="0"/>
                <a:ea typeface="Trebuchet MS" charset="0"/>
                <a:cs typeface="Trebuchet MS" charset="0"/>
              </a:defRPr>
            </a:lvl2pPr>
            <a:lvl3pPr marL="1143000" marR="0" indent="-228600" algn="l" defTabSz="914400" rtl="0" eaLnBrk="1" fontAlgn="auto" latinLnBrk="0" hangingPunct="1">
              <a:lnSpc>
                <a:spcPct val="90000"/>
              </a:lnSpc>
              <a:spcBef>
                <a:spcPts val="500"/>
              </a:spcBef>
              <a:spcAft>
                <a:spcPts val="400"/>
              </a:spcAft>
              <a:buClrTx/>
              <a:buSzTx/>
              <a:buFont typeface="Arial"/>
              <a:buChar char="•"/>
              <a:tabLst/>
              <a:defRPr sz="1800" b="0" i="0" kern="1200">
                <a:solidFill>
                  <a:schemeClr val="tx1"/>
                </a:solidFill>
                <a:latin typeface="Trebuchet MS" charset="0"/>
                <a:ea typeface="Trebuchet MS" charset="0"/>
                <a:cs typeface="Trebuchet MS" charset="0"/>
              </a:defRPr>
            </a:lvl3pPr>
            <a:lvl4pPr marL="1600200" marR="0" indent="-228600" algn="l" defTabSz="914400" rtl="0" eaLnBrk="1" fontAlgn="auto" latinLnBrk="0" hangingPunct="1">
              <a:lnSpc>
                <a:spcPct val="90000"/>
              </a:lnSpc>
              <a:spcBef>
                <a:spcPts val="500"/>
              </a:spcBef>
              <a:spcAft>
                <a:spcPts val="400"/>
              </a:spcAft>
              <a:buClrTx/>
              <a:buSzTx/>
              <a:buFont typeface="Arial"/>
              <a:buChar char="•"/>
              <a:tabLst/>
              <a:defRPr sz="1600" b="0" i="0" kern="1200">
                <a:solidFill>
                  <a:schemeClr val="tx1"/>
                </a:solidFill>
                <a:latin typeface="Trebuchet MS" charset="0"/>
                <a:ea typeface="Trebuchet MS" charset="0"/>
                <a:cs typeface="Trebuchet MS" charset="0"/>
              </a:defRPr>
            </a:lvl4pPr>
            <a:lvl5pPr marL="2057400" marR="0" indent="-228600" algn="l" defTabSz="914400" rtl="0" eaLnBrk="1" fontAlgn="auto" latinLnBrk="0" hangingPunct="1">
              <a:lnSpc>
                <a:spcPct val="90000"/>
              </a:lnSpc>
              <a:spcBef>
                <a:spcPts val="500"/>
              </a:spcBef>
              <a:spcAft>
                <a:spcPts val="400"/>
              </a:spcAft>
              <a:buClrTx/>
              <a:buSzTx/>
              <a:buFont typeface="Arial"/>
              <a:buChar char="•"/>
              <a:tabLst/>
              <a:defRPr sz="1400" b="0" i="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t>CDOT may provide waivers for manufactured products containing less than 80% steel or iron. The following slides contain examples of these products.</a:t>
            </a:r>
          </a:p>
          <a:p>
            <a:pPr lvl="1"/>
            <a:r>
              <a:rPr lang="en-US" sz="2200" dirty="0" smtClean="0"/>
              <a:t>A </a:t>
            </a:r>
            <a:r>
              <a:rPr lang="en-US" sz="2200" dirty="0"/>
              <a:t>request for waiver, accompanied by supporting information, must be submitted in writing to the Regional Federal Highway Administrator (RFHWA) through the </a:t>
            </a:r>
            <a:r>
              <a:rPr lang="en-US" sz="2200" dirty="0">
                <a:hlinkClick r:id="rId3"/>
              </a:rPr>
              <a:t>FHWA Division Administrator</a:t>
            </a:r>
            <a:r>
              <a:rPr lang="en-US" sz="2200" dirty="0"/>
              <a:t>. A request must be submitted sufficiently in advance of the need for the waiver in order to allow time for proper review and action on the request. The RFHWA will have approval authority on the request</a:t>
            </a:r>
            <a:r>
              <a:rPr lang="en-US" sz="2200" dirty="0" smtClean="0"/>
              <a:t>.</a:t>
            </a:r>
          </a:p>
          <a:p>
            <a:pPr marL="457200" lvl="1" indent="0">
              <a:buNone/>
            </a:pPr>
            <a:endParaRPr lang="en-US" sz="2200" dirty="0"/>
          </a:p>
          <a:p>
            <a:pPr marL="0" indent="0">
              <a:buNone/>
            </a:pPr>
            <a:r>
              <a:rPr lang="en-US" dirty="0"/>
              <a:t>When domestic steel products are available, meeting the contractor’s schedule </a:t>
            </a:r>
            <a:r>
              <a:rPr lang="en-US" u="sng" dirty="0"/>
              <a:t>should not</a:t>
            </a:r>
            <a:r>
              <a:rPr lang="en-US" dirty="0"/>
              <a:t> be the basis for requesting a Buy America waiver.</a:t>
            </a:r>
          </a:p>
          <a:p>
            <a:pPr marL="0" indent="0">
              <a:buFont typeface="Arial"/>
              <a:buNone/>
            </a:pPr>
            <a:endParaRPr lang="en-US" dirty="0" smtClean="0"/>
          </a:p>
          <a:p>
            <a:endParaRPr lang="en-US" dirty="0" smtClean="0"/>
          </a:p>
          <a:p>
            <a:endParaRPr lang="en-US" dirty="0" smtClean="0"/>
          </a:p>
          <a:p>
            <a:pPr marL="0" indent="0">
              <a:buFont typeface="Arial"/>
              <a:buNone/>
            </a:pPr>
            <a:endParaRPr lang="en-US" dirty="0"/>
          </a:p>
        </p:txBody>
      </p:sp>
    </p:spTree>
    <p:extLst>
      <p:ext uri="{BB962C8B-B14F-4D97-AF65-F5344CB8AC3E}">
        <p14:creationId xmlns:p14="http://schemas.microsoft.com/office/powerpoint/2010/main" val="1306617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Exempt Products</a:t>
            </a:r>
            <a:endParaRPr lang="en-US" dirty="0"/>
          </a:p>
        </p:txBody>
      </p:sp>
      <p:sp>
        <p:nvSpPr>
          <p:cNvPr id="3" name="Content Placeholder 2"/>
          <p:cNvSpPr>
            <a:spLocks noGrp="1"/>
          </p:cNvSpPr>
          <p:nvPr>
            <p:ph sz="half" idx="1"/>
          </p:nvPr>
        </p:nvSpPr>
        <p:spPr>
          <a:xfrm>
            <a:off x="685800" y="1800904"/>
            <a:ext cx="6884894" cy="4223377"/>
          </a:xfrm>
        </p:spPr>
        <p:txBody>
          <a:bodyPr>
            <a:normAutofit/>
          </a:bodyPr>
          <a:lstStyle/>
          <a:p>
            <a:pPr marL="0" indent="0">
              <a:buNone/>
            </a:pPr>
            <a:r>
              <a:rPr lang="en-US" b="1" dirty="0"/>
              <a:t>Examples of products subject to Buy America requirements include, but are not limited to the following:</a:t>
            </a:r>
          </a:p>
          <a:p>
            <a:r>
              <a:rPr lang="en-US" dirty="0"/>
              <a:t>Products made of material other than steel or iron aluminum, copper, brass, nickel, etc.); </a:t>
            </a:r>
            <a:endParaRPr lang="en-US" dirty="0" smtClean="0"/>
          </a:p>
          <a:p>
            <a:r>
              <a:rPr lang="en-US" dirty="0"/>
              <a:t>Cabinets, covers shelves; </a:t>
            </a:r>
          </a:p>
          <a:p>
            <a:pPr marL="0" indent="0">
              <a:buNone/>
            </a:pPr>
            <a:endParaRPr lang="en-US" dirty="0"/>
          </a:p>
          <a:p>
            <a:pPr marL="0" indent="0">
              <a:buNone/>
            </a:pPr>
            <a:endParaRPr lang="en-US" dirty="0"/>
          </a:p>
          <a:p>
            <a:endParaRPr lang="en-US" dirty="0"/>
          </a:p>
          <a:p>
            <a:pPr marL="0" indent="0">
              <a:buNone/>
            </a:pPr>
            <a:endParaRPr lang="en-US" dirty="0"/>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16</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1800903"/>
            <a:ext cx="2402541" cy="1941795"/>
          </a:xfrm>
          <a:prstGeom prst="rect">
            <a:avLst/>
          </a:prstGeom>
        </p:spPr>
      </p:pic>
      <p:pic>
        <p:nvPicPr>
          <p:cNvPr id="6" name="Picture 5" descr="ОКО ПЛАНЕТЫ &gt; Версия для печати &gt; Хим.элементы таблицы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694" y="4010959"/>
            <a:ext cx="2077129" cy="2077129"/>
          </a:xfrm>
          <a:prstGeom prst="rect">
            <a:avLst/>
          </a:prstGeom>
        </p:spPr>
      </p:pic>
    </p:spTree>
    <p:extLst>
      <p:ext uri="{BB962C8B-B14F-4D97-AF65-F5344CB8AC3E}">
        <p14:creationId xmlns:p14="http://schemas.microsoft.com/office/powerpoint/2010/main" val="2035278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Exempt Products</a:t>
            </a:r>
            <a:endParaRPr lang="en-US" dirty="0"/>
          </a:p>
        </p:txBody>
      </p:sp>
      <p:sp>
        <p:nvSpPr>
          <p:cNvPr id="3" name="Content Placeholder 2"/>
          <p:cNvSpPr>
            <a:spLocks noGrp="1"/>
          </p:cNvSpPr>
          <p:nvPr>
            <p:ph sz="half" idx="1"/>
          </p:nvPr>
        </p:nvSpPr>
        <p:spPr>
          <a:xfrm>
            <a:off x="685800" y="1800904"/>
            <a:ext cx="6884894" cy="4223377"/>
          </a:xfrm>
        </p:spPr>
        <p:txBody>
          <a:bodyPr>
            <a:normAutofit/>
          </a:bodyPr>
          <a:lstStyle/>
          <a:p>
            <a:pPr marL="0" indent="0">
              <a:buNone/>
            </a:pPr>
            <a:r>
              <a:rPr lang="en-US" b="1" dirty="0"/>
              <a:t>Examples of products subject to Buy America requirements include, but are not limited to the following:</a:t>
            </a:r>
          </a:p>
          <a:p>
            <a:r>
              <a:rPr lang="en-US" dirty="0"/>
              <a:t>Clamps, fittings, sleeves;</a:t>
            </a:r>
          </a:p>
          <a:p>
            <a:pPr marL="0" indent="0">
              <a:buNone/>
            </a:pPr>
            <a:endParaRPr lang="en-US" dirty="0"/>
          </a:p>
          <a:p>
            <a:endParaRPr lang="en-US" dirty="0"/>
          </a:p>
          <a:p>
            <a:pPr marL="0" indent="0">
              <a:buNone/>
            </a:pPr>
            <a:endParaRPr lang="en-US" dirty="0"/>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17</a:t>
            </a:fld>
            <a:endParaRPr lang="en-US"/>
          </a:p>
        </p:txBody>
      </p:sp>
      <p:pic>
        <p:nvPicPr>
          <p:cNvPr id="4" name="Picture 3" descr="Hose clamp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1" y="1624704"/>
            <a:ext cx="2474724" cy="3175896"/>
          </a:xfrm>
          <a:prstGeom prst="rect">
            <a:avLst/>
          </a:prstGeom>
        </p:spPr>
      </p:pic>
      <p:pic>
        <p:nvPicPr>
          <p:cNvPr id="5" name="Picture 4" descr="Array Machined Cone Sleeved Washers - MuirSkate.com"/>
          <p:cNvPicPr>
            <a:picLocks noChangeAspect="1"/>
          </p:cNvPicPr>
          <p:nvPr/>
        </p:nvPicPr>
        <p:blipFill rotWithShape="1">
          <a:blip r:embed="rId4">
            <a:extLst>
              <a:ext uri="{28A0092B-C50C-407E-A947-70E740481C1C}">
                <a14:useLocalDpi xmlns:a14="http://schemas.microsoft.com/office/drawing/2010/main" val="0"/>
              </a:ext>
            </a:extLst>
          </a:blip>
          <a:srcRect b="29020"/>
          <a:stretch/>
        </p:blipFill>
        <p:spPr>
          <a:xfrm>
            <a:off x="5334000" y="3429000"/>
            <a:ext cx="3429000" cy="2433918"/>
          </a:xfrm>
          <a:prstGeom prst="rect">
            <a:avLst/>
          </a:prstGeom>
        </p:spPr>
      </p:pic>
    </p:spTree>
    <p:extLst>
      <p:ext uri="{BB962C8B-B14F-4D97-AF65-F5344CB8AC3E}">
        <p14:creationId xmlns:p14="http://schemas.microsoft.com/office/powerpoint/2010/main" val="1222895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Exempt Products</a:t>
            </a:r>
            <a:endParaRPr lang="en-US" dirty="0"/>
          </a:p>
        </p:txBody>
      </p:sp>
      <p:sp>
        <p:nvSpPr>
          <p:cNvPr id="3" name="Content Placeholder 2"/>
          <p:cNvSpPr>
            <a:spLocks noGrp="1"/>
          </p:cNvSpPr>
          <p:nvPr>
            <p:ph sz="half" idx="1"/>
          </p:nvPr>
        </p:nvSpPr>
        <p:spPr>
          <a:xfrm>
            <a:off x="685800" y="1800904"/>
            <a:ext cx="6884894" cy="4223377"/>
          </a:xfrm>
        </p:spPr>
        <p:txBody>
          <a:bodyPr>
            <a:normAutofit/>
          </a:bodyPr>
          <a:lstStyle/>
          <a:p>
            <a:pPr marL="0" indent="0">
              <a:buNone/>
            </a:pPr>
            <a:r>
              <a:rPr lang="en-US" b="1" dirty="0"/>
              <a:t>Examples of products subject to Buy America requirements include, but are not limited to the following:</a:t>
            </a:r>
          </a:p>
          <a:p>
            <a:r>
              <a:rPr lang="en-US" dirty="0"/>
              <a:t>Washers, bolts, nuts, screws;</a:t>
            </a:r>
          </a:p>
          <a:p>
            <a:pPr marL="0" indent="0">
              <a:buNone/>
            </a:pPr>
            <a:endParaRPr lang="en-US" dirty="0"/>
          </a:p>
          <a:p>
            <a:endParaRPr lang="en-US" dirty="0"/>
          </a:p>
          <a:p>
            <a:pPr marL="0" indent="0">
              <a:buNone/>
            </a:pPr>
            <a:endParaRPr lang="en-US" dirty="0"/>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18</a:t>
            </a:fld>
            <a:endParaRPr lang="en-US"/>
          </a:p>
        </p:txBody>
      </p:sp>
      <p:pic>
        <p:nvPicPr>
          <p:cNvPr id="4" name="Picture 3" descr="Royalty-Free photo: Stainless steel nut lot | PickPi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1266" y="1800904"/>
            <a:ext cx="3323665" cy="2214255"/>
          </a:xfrm>
          <a:prstGeom prst="rect">
            <a:avLst/>
          </a:prstGeom>
        </p:spPr>
      </p:pic>
      <p:pic>
        <p:nvPicPr>
          <p:cNvPr id="5" name="Picture 4" descr="Buyers Guides: Materials &amp; Components - DT Onlin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0037" y="4195199"/>
            <a:ext cx="2851886" cy="1981110"/>
          </a:xfrm>
          <a:prstGeom prst="rect">
            <a:avLst/>
          </a:prstGeom>
        </p:spPr>
      </p:pic>
    </p:spTree>
    <p:extLst>
      <p:ext uri="{BB962C8B-B14F-4D97-AF65-F5344CB8AC3E}">
        <p14:creationId xmlns:p14="http://schemas.microsoft.com/office/powerpoint/2010/main" val="4196208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Exempt Products</a:t>
            </a:r>
            <a:endParaRPr lang="en-US" dirty="0"/>
          </a:p>
        </p:txBody>
      </p:sp>
      <p:sp>
        <p:nvSpPr>
          <p:cNvPr id="3" name="Content Placeholder 2"/>
          <p:cNvSpPr>
            <a:spLocks noGrp="1"/>
          </p:cNvSpPr>
          <p:nvPr>
            <p:ph sz="half" idx="1"/>
          </p:nvPr>
        </p:nvSpPr>
        <p:spPr>
          <a:xfrm>
            <a:off x="685800" y="1800904"/>
            <a:ext cx="6884894" cy="4223377"/>
          </a:xfrm>
        </p:spPr>
        <p:txBody>
          <a:bodyPr>
            <a:normAutofit/>
          </a:bodyPr>
          <a:lstStyle/>
          <a:p>
            <a:pPr marL="0" indent="0">
              <a:buNone/>
            </a:pPr>
            <a:r>
              <a:rPr lang="en-US" b="1" dirty="0"/>
              <a:t>Examples of products subject to Buy America requirements include, but are not limited to the following:</a:t>
            </a:r>
          </a:p>
          <a:p>
            <a:r>
              <a:rPr lang="en-US" dirty="0"/>
              <a:t>Tie wire, spacers, chairs</a:t>
            </a:r>
            <a:r>
              <a:rPr lang="en-US" dirty="0" smtClean="0"/>
              <a:t>;</a:t>
            </a:r>
          </a:p>
          <a:p>
            <a:r>
              <a:rPr lang="en-US" dirty="0"/>
              <a:t>Lifting hooks</a:t>
            </a:r>
            <a:r>
              <a:rPr lang="en-US" dirty="0" smtClean="0"/>
              <a:t>;</a:t>
            </a:r>
          </a:p>
          <a:p>
            <a:r>
              <a:rPr lang="en-US" dirty="0"/>
              <a:t>Faucets; </a:t>
            </a:r>
            <a:r>
              <a:rPr lang="en-US" dirty="0" smtClean="0"/>
              <a:t>and</a:t>
            </a:r>
          </a:p>
          <a:p>
            <a:r>
              <a:rPr lang="en-US" dirty="0"/>
              <a:t>Door hinges.</a:t>
            </a:r>
          </a:p>
          <a:p>
            <a:pPr marL="0" indent="0">
              <a:buNone/>
            </a:pPr>
            <a:endParaRPr lang="en-US" dirty="0"/>
          </a:p>
          <a:p>
            <a:pPr marL="0" indent="0">
              <a:buNone/>
            </a:pPr>
            <a:endParaRPr lang="en-US" dirty="0"/>
          </a:p>
          <a:p>
            <a:endParaRPr lang="en-US" dirty="0"/>
          </a:p>
          <a:p>
            <a:pPr marL="0" indent="0">
              <a:buNone/>
            </a:pPr>
            <a:endParaRPr lang="en-US" dirty="0"/>
          </a:p>
          <a:p>
            <a:endParaRPr lang="en-US" dirty="0"/>
          </a:p>
          <a:p>
            <a:pPr marL="0" indent="0">
              <a:buNone/>
            </a:pPr>
            <a:endParaRPr lang="en-US" dirty="0"/>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19</a:t>
            </a:fld>
            <a:endParaRPr lang="en-US"/>
          </a:p>
        </p:txBody>
      </p:sp>
      <p:pic>
        <p:nvPicPr>
          <p:cNvPr id="4" name="Picture 3" descr="Free stock photo of car door, door hinge, hin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4753" y="1800904"/>
            <a:ext cx="3097306" cy="2322980"/>
          </a:xfrm>
          <a:prstGeom prst="rect">
            <a:avLst/>
          </a:prstGeom>
        </p:spPr>
      </p:pic>
      <p:pic>
        <p:nvPicPr>
          <p:cNvPr id="5" name="Picture 4" descr="faucet dripping — The People Equ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3986" y="2962394"/>
            <a:ext cx="1920709" cy="2877671"/>
          </a:xfrm>
          <a:prstGeom prst="rect">
            <a:avLst/>
          </a:prstGeom>
        </p:spPr>
      </p:pic>
      <p:pic>
        <p:nvPicPr>
          <p:cNvPr id="6" name="Picture 5" descr="MuirSkate Beasto 8mm x 10mm Silver Longboard Skateboard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4695" y="3912592"/>
            <a:ext cx="2971800" cy="2971800"/>
          </a:xfrm>
          <a:prstGeom prst="rect">
            <a:avLst/>
          </a:prstGeom>
        </p:spPr>
      </p:pic>
    </p:spTree>
    <p:extLst>
      <p:ext uri="{BB962C8B-B14F-4D97-AF65-F5344CB8AC3E}">
        <p14:creationId xmlns:p14="http://schemas.microsoft.com/office/powerpoint/2010/main" val="3786168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sp>
        <p:nvSpPr>
          <p:cNvPr id="3" name="Content Placeholder 2"/>
          <p:cNvSpPr>
            <a:spLocks noGrp="1"/>
          </p:cNvSpPr>
          <p:nvPr>
            <p:ph sz="half" idx="1"/>
          </p:nvPr>
        </p:nvSpPr>
        <p:spPr>
          <a:xfrm>
            <a:off x="1537447" y="1853179"/>
            <a:ext cx="9117106" cy="4329907"/>
          </a:xfrm>
        </p:spPr>
        <p:txBody>
          <a:bodyPr numCol="2">
            <a:normAutofit/>
          </a:bodyPr>
          <a:lstStyle/>
          <a:p>
            <a:r>
              <a:rPr lang="en-US" sz="3200" dirty="0" smtClean="0"/>
              <a:t>Introduction</a:t>
            </a:r>
          </a:p>
          <a:p>
            <a:r>
              <a:rPr lang="en-US" sz="3200" dirty="0" smtClean="0"/>
              <a:t>Requirements</a:t>
            </a:r>
          </a:p>
          <a:p>
            <a:r>
              <a:rPr lang="en-US" sz="3200" dirty="0" smtClean="0"/>
              <a:t>Non-exempt Products</a:t>
            </a:r>
          </a:p>
          <a:p>
            <a:r>
              <a:rPr lang="en-US" sz="3200" dirty="0" smtClean="0"/>
              <a:t>Waivers</a:t>
            </a:r>
            <a:endParaRPr lang="en-US" sz="3200" dirty="0" smtClean="0"/>
          </a:p>
          <a:p>
            <a:r>
              <a:rPr lang="en-US" sz="3200" dirty="0" smtClean="0"/>
              <a:t>Exempt </a:t>
            </a:r>
            <a:r>
              <a:rPr lang="en-US" sz="3200" dirty="0" smtClean="0"/>
              <a:t>Products</a:t>
            </a:r>
          </a:p>
          <a:p>
            <a:r>
              <a:rPr lang="en-US" sz="3200" dirty="0" smtClean="0"/>
              <a:t>Foreign </a:t>
            </a:r>
            <a:r>
              <a:rPr lang="en-US" sz="3200" dirty="0" smtClean="0"/>
              <a:t>Steel</a:t>
            </a:r>
          </a:p>
          <a:p>
            <a:endParaRPr lang="en-US" sz="3200" dirty="0" smtClean="0"/>
          </a:p>
          <a:p>
            <a:r>
              <a:rPr lang="en-US" sz="3200" dirty="0" smtClean="0"/>
              <a:t>Documentation</a:t>
            </a:r>
          </a:p>
          <a:p>
            <a:pPr lvl="1"/>
            <a:r>
              <a:rPr lang="en-US" sz="2800" dirty="0" smtClean="0"/>
              <a:t>Requirements</a:t>
            </a:r>
          </a:p>
          <a:p>
            <a:pPr lvl="1"/>
            <a:r>
              <a:rPr lang="en-US" sz="2800" dirty="0" smtClean="0"/>
              <a:t>Submittal and Access</a:t>
            </a:r>
            <a:endParaRPr lang="en-US" sz="2800" dirty="0" smtClean="0"/>
          </a:p>
          <a:p>
            <a:pPr lvl="1"/>
            <a:r>
              <a:rPr lang="en-US" sz="2800" dirty="0" smtClean="0"/>
              <a:t>Examples</a:t>
            </a:r>
            <a:endParaRPr lang="en-US" sz="2800" dirty="0"/>
          </a:p>
          <a:p>
            <a:r>
              <a:rPr lang="en-US" sz="3200" dirty="0" smtClean="0"/>
              <a:t>Checklist</a:t>
            </a:r>
            <a:endParaRPr lang="en-US" sz="3200"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2</a:t>
            </a:fld>
            <a:endParaRPr lang="en-US"/>
          </a:p>
        </p:txBody>
      </p:sp>
    </p:spTree>
    <p:extLst>
      <p:ext uri="{BB962C8B-B14F-4D97-AF65-F5344CB8AC3E}">
        <p14:creationId xmlns:p14="http://schemas.microsoft.com/office/powerpoint/2010/main" val="381410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Foreign Steel</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20</a:t>
            </a:fld>
            <a:endParaRPr lang="en-US"/>
          </a:p>
        </p:txBody>
      </p:sp>
      <p:sp>
        <p:nvSpPr>
          <p:cNvPr id="7" name="Content Placeholder 2"/>
          <p:cNvSpPr txBox="1">
            <a:spLocks/>
          </p:cNvSpPr>
          <p:nvPr/>
        </p:nvSpPr>
        <p:spPr>
          <a:xfrm>
            <a:off x="685800" y="1774009"/>
            <a:ext cx="10820400" cy="4223377"/>
          </a:xfrm>
          <a:prstGeom prst="rect">
            <a:avLst/>
          </a:prstGeom>
        </p:spPr>
        <p:txBody>
          <a:bodyPr vert="horz" lIns="0" tIns="0" rIns="0" bIns="0" rtlCol="0">
            <a:normAutofit/>
          </a:bodyPr>
          <a:lstStyle>
            <a:lvl1pPr marL="228600" marR="0" indent="-228600" algn="l" defTabSz="914400" rtl="0" eaLnBrk="1" fontAlgn="auto" latinLnBrk="0" hangingPunct="1">
              <a:lnSpc>
                <a:spcPct val="90000"/>
              </a:lnSpc>
              <a:spcBef>
                <a:spcPts val="1000"/>
              </a:spcBef>
              <a:spcAft>
                <a:spcPts val="400"/>
              </a:spcAft>
              <a:buClrTx/>
              <a:buSzTx/>
              <a:buFont typeface="Arial"/>
              <a:buChar char="•"/>
              <a:tabLst/>
              <a:defRPr sz="2400" b="0" i="0" kern="1200">
                <a:solidFill>
                  <a:schemeClr val="tx1"/>
                </a:solidFill>
                <a:latin typeface="Trebuchet MS" charset="0"/>
                <a:ea typeface="Trebuchet MS" charset="0"/>
                <a:cs typeface="Trebuchet MS" charset="0"/>
              </a:defRPr>
            </a:lvl1pPr>
            <a:lvl2pPr marL="685800" marR="0" indent="-228600" algn="l" defTabSz="914400" rtl="0" eaLnBrk="1" fontAlgn="auto" latinLnBrk="0" hangingPunct="1">
              <a:lnSpc>
                <a:spcPct val="90000"/>
              </a:lnSpc>
              <a:spcBef>
                <a:spcPts val="500"/>
              </a:spcBef>
              <a:spcAft>
                <a:spcPts val="400"/>
              </a:spcAft>
              <a:buClrTx/>
              <a:buSzTx/>
              <a:buFont typeface="Arial"/>
              <a:buChar char="•"/>
              <a:tabLst/>
              <a:defRPr sz="2000" b="0" i="0" kern="1200">
                <a:solidFill>
                  <a:schemeClr val="tx1"/>
                </a:solidFill>
                <a:latin typeface="Trebuchet MS" charset="0"/>
                <a:ea typeface="Trebuchet MS" charset="0"/>
                <a:cs typeface="Trebuchet MS" charset="0"/>
              </a:defRPr>
            </a:lvl2pPr>
            <a:lvl3pPr marL="1143000" marR="0" indent="-228600" algn="l" defTabSz="914400" rtl="0" eaLnBrk="1" fontAlgn="auto" latinLnBrk="0" hangingPunct="1">
              <a:lnSpc>
                <a:spcPct val="90000"/>
              </a:lnSpc>
              <a:spcBef>
                <a:spcPts val="500"/>
              </a:spcBef>
              <a:spcAft>
                <a:spcPts val="400"/>
              </a:spcAft>
              <a:buClrTx/>
              <a:buSzTx/>
              <a:buFont typeface="Arial"/>
              <a:buChar char="•"/>
              <a:tabLst/>
              <a:defRPr sz="1800" b="0" i="0" kern="1200">
                <a:solidFill>
                  <a:schemeClr val="tx1"/>
                </a:solidFill>
                <a:latin typeface="Trebuchet MS" charset="0"/>
                <a:ea typeface="Trebuchet MS" charset="0"/>
                <a:cs typeface="Trebuchet MS" charset="0"/>
              </a:defRPr>
            </a:lvl3pPr>
            <a:lvl4pPr marL="1600200" marR="0" indent="-228600" algn="l" defTabSz="914400" rtl="0" eaLnBrk="1" fontAlgn="auto" latinLnBrk="0" hangingPunct="1">
              <a:lnSpc>
                <a:spcPct val="90000"/>
              </a:lnSpc>
              <a:spcBef>
                <a:spcPts val="500"/>
              </a:spcBef>
              <a:spcAft>
                <a:spcPts val="400"/>
              </a:spcAft>
              <a:buClrTx/>
              <a:buSzTx/>
              <a:buFont typeface="Arial"/>
              <a:buChar char="•"/>
              <a:tabLst/>
              <a:defRPr sz="1600" b="0" i="0" kern="1200">
                <a:solidFill>
                  <a:schemeClr val="tx1"/>
                </a:solidFill>
                <a:latin typeface="Trebuchet MS" charset="0"/>
                <a:ea typeface="Trebuchet MS" charset="0"/>
                <a:cs typeface="Trebuchet MS" charset="0"/>
              </a:defRPr>
            </a:lvl4pPr>
            <a:lvl5pPr marL="2057400" marR="0" indent="-228600" algn="l" defTabSz="914400" rtl="0" eaLnBrk="1" fontAlgn="auto" latinLnBrk="0" hangingPunct="1">
              <a:lnSpc>
                <a:spcPct val="90000"/>
              </a:lnSpc>
              <a:spcBef>
                <a:spcPts val="500"/>
              </a:spcBef>
              <a:spcAft>
                <a:spcPts val="400"/>
              </a:spcAft>
              <a:buClrTx/>
              <a:buSzTx/>
              <a:buFont typeface="Arial"/>
              <a:buChar char="•"/>
              <a:tabLst/>
              <a:defRPr sz="1400" b="0" i="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The use of foreign steel on a Federally funded construction project </a:t>
            </a:r>
            <a:r>
              <a:rPr lang="en-US" u="sng" dirty="0"/>
              <a:t>shall not </a:t>
            </a:r>
            <a:r>
              <a:rPr lang="en-US" dirty="0"/>
              <a:t>exceed one-tenth of one percent (0.1%) of the total contract </a:t>
            </a:r>
            <a:r>
              <a:rPr lang="en-US" dirty="0" smtClean="0"/>
              <a:t>cost* or </a:t>
            </a:r>
            <a:r>
              <a:rPr lang="en-US" dirty="0"/>
              <a:t>$2,500, whichever is greater. </a:t>
            </a:r>
          </a:p>
          <a:p>
            <a:pPr marL="0" indent="0" algn="ctr">
              <a:buNone/>
            </a:pPr>
            <a:r>
              <a:rPr lang="en-US" sz="2200" dirty="0" smtClean="0"/>
              <a:t>* The total contract cost includes the total project delivery cost of all steel and iron products as well as the cost of delivering the steel and iron products to the project.</a:t>
            </a:r>
          </a:p>
          <a:p>
            <a:pPr marL="0" indent="0" algn="ctr">
              <a:buNone/>
            </a:pPr>
            <a:endParaRPr lang="en-US" sz="2000" dirty="0" smtClean="0"/>
          </a:p>
          <a:p>
            <a:pPr marL="0" indent="0">
              <a:buNone/>
            </a:pPr>
            <a:r>
              <a:rPr lang="en-US" dirty="0"/>
              <a:t>If there is any foreign steel or iron permanently incorporated into the project the Contractor </a:t>
            </a:r>
            <a:r>
              <a:rPr lang="en-US" u="sng" dirty="0"/>
              <a:t>shall</a:t>
            </a:r>
            <a:r>
              <a:rPr lang="en-US" dirty="0"/>
              <a:t> provide documentation of the project delivered cost of that foreign steel or iron. </a:t>
            </a:r>
          </a:p>
          <a:p>
            <a:pPr marL="0" indent="0">
              <a:buNone/>
            </a:pPr>
            <a:endParaRPr lang="en-US" dirty="0" smtClean="0"/>
          </a:p>
          <a:p>
            <a:pPr marL="0" indent="0">
              <a:buFont typeface="Arial"/>
              <a:buNone/>
            </a:pPr>
            <a:endParaRPr lang="en-US" dirty="0" smtClean="0"/>
          </a:p>
          <a:p>
            <a:endParaRPr lang="en-US" dirty="0" smtClean="0"/>
          </a:p>
          <a:p>
            <a:endParaRPr lang="en-US" dirty="0" smtClean="0"/>
          </a:p>
          <a:p>
            <a:pPr marL="0" indent="0">
              <a:buFont typeface="Arial"/>
              <a:buNone/>
            </a:pPr>
            <a:endParaRPr lang="en-US" dirty="0"/>
          </a:p>
        </p:txBody>
      </p:sp>
    </p:spTree>
    <p:extLst>
      <p:ext uri="{BB962C8B-B14F-4D97-AF65-F5344CB8AC3E}">
        <p14:creationId xmlns:p14="http://schemas.microsoft.com/office/powerpoint/2010/main" val="521367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Documentation - Requirements</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21</a:t>
            </a:fld>
            <a:endParaRPr lang="en-US"/>
          </a:p>
        </p:txBody>
      </p:sp>
      <p:sp>
        <p:nvSpPr>
          <p:cNvPr id="7" name="Content Placeholder 2"/>
          <p:cNvSpPr txBox="1">
            <a:spLocks/>
          </p:cNvSpPr>
          <p:nvPr/>
        </p:nvSpPr>
        <p:spPr>
          <a:xfrm>
            <a:off x="685800" y="1774009"/>
            <a:ext cx="5325035" cy="4223377"/>
          </a:xfrm>
          <a:prstGeom prst="rect">
            <a:avLst/>
          </a:prstGeom>
        </p:spPr>
        <p:txBody>
          <a:bodyPr vert="horz" lIns="0" tIns="0" rIns="0" bIns="0" rtlCol="0">
            <a:normAutofit/>
          </a:bodyPr>
          <a:lstStyle>
            <a:lvl1pPr marL="228600" marR="0" indent="-228600" algn="l" defTabSz="914400" rtl="0" eaLnBrk="1" fontAlgn="auto" latinLnBrk="0" hangingPunct="1">
              <a:lnSpc>
                <a:spcPct val="90000"/>
              </a:lnSpc>
              <a:spcBef>
                <a:spcPts val="1000"/>
              </a:spcBef>
              <a:spcAft>
                <a:spcPts val="400"/>
              </a:spcAft>
              <a:buClrTx/>
              <a:buSzTx/>
              <a:buFont typeface="Arial"/>
              <a:buChar char="•"/>
              <a:tabLst/>
              <a:defRPr sz="2400" b="0" i="0" kern="1200">
                <a:solidFill>
                  <a:schemeClr val="tx1"/>
                </a:solidFill>
                <a:latin typeface="Trebuchet MS" charset="0"/>
                <a:ea typeface="Trebuchet MS" charset="0"/>
                <a:cs typeface="Trebuchet MS" charset="0"/>
              </a:defRPr>
            </a:lvl1pPr>
            <a:lvl2pPr marL="685800" marR="0" indent="-228600" algn="l" defTabSz="914400" rtl="0" eaLnBrk="1" fontAlgn="auto" latinLnBrk="0" hangingPunct="1">
              <a:lnSpc>
                <a:spcPct val="90000"/>
              </a:lnSpc>
              <a:spcBef>
                <a:spcPts val="500"/>
              </a:spcBef>
              <a:spcAft>
                <a:spcPts val="400"/>
              </a:spcAft>
              <a:buClrTx/>
              <a:buSzTx/>
              <a:buFont typeface="Arial"/>
              <a:buChar char="•"/>
              <a:tabLst/>
              <a:defRPr sz="2000" b="0" i="0" kern="1200">
                <a:solidFill>
                  <a:schemeClr val="tx1"/>
                </a:solidFill>
                <a:latin typeface="Trebuchet MS" charset="0"/>
                <a:ea typeface="Trebuchet MS" charset="0"/>
                <a:cs typeface="Trebuchet MS" charset="0"/>
              </a:defRPr>
            </a:lvl2pPr>
            <a:lvl3pPr marL="1143000" marR="0" indent="-228600" algn="l" defTabSz="914400" rtl="0" eaLnBrk="1" fontAlgn="auto" latinLnBrk="0" hangingPunct="1">
              <a:lnSpc>
                <a:spcPct val="90000"/>
              </a:lnSpc>
              <a:spcBef>
                <a:spcPts val="500"/>
              </a:spcBef>
              <a:spcAft>
                <a:spcPts val="400"/>
              </a:spcAft>
              <a:buClrTx/>
              <a:buSzTx/>
              <a:buFont typeface="Arial"/>
              <a:buChar char="•"/>
              <a:tabLst/>
              <a:defRPr sz="1800" b="0" i="0" kern="1200">
                <a:solidFill>
                  <a:schemeClr val="tx1"/>
                </a:solidFill>
                <a:latin typeface="Trebuchet MS" charset="0"/>
                <a:ea typeface="Trebuchet MS" charset="0"/>
                <a:cs typeface="Trebuchet MS" charset="0"/>
              </a:defRPr>
            </a:lvl3pPr>
            <a:lvl4pPr marL="1600200" marR="0" indent="-228600" algn="l" defTabSz="914400" rtl="0" eaLnBrk="1" fontAlgn="auto" latinLnBrk="0" hangingPunct="1">
              <a:lnSpc>
                <a:spcPct val="90000"/>
              </a:lnSpc>
              <a:spcBef>
                <a:spcPts val="500"/>
              </a:spcBef>
              <a:spcAft>
                <a:spcPts val="400"/>
              </a:spcAft>
              <a:buClrTx/>
              <a:buSzTx/>
              <a:buFont typeface="Arial"/>
              <a:buChar char="•"/>
              <a:tabLst/>
              <a:defRPr sz="1600" b="0" i="0" kern="1200">
                <a:solidFill>
                  <a:schemeClr val="tx1"/>
                </a:solidFill>
                <a:latin typeface="Trebuchet MS" charset="0"/>
                <a:ea typeface="Trebuchet MS" charset="0"/>
                <a:cs typeface="Trebuchet MS" charset="0"/>
              </a:defRPr>
            </a:lvl4pPr>
            <a:lvl5pPr marL="2057400" marR="0" indent="-228600" algn="l" defTabSz="914400" rtl="0" eaLnBrk="1" fontAlgn="auto" latinLnBrk="0" hangingPunct="1">
              <a:lnSpc>
                <a:spcPct val="90000"/>
              </a:lnSpc>
              <a:spcBef>
                <a:spcPts val="500"/>
              </a:spcBef>
              <a:spcAft>
                <a:spcPts val="400"/>
              </a:spcAft>
              <a:buClrTx/>
              <a:buSzTx/>
              <a:buFont typeface="Arial"/>
              <a:buChar char="•"/>
              <a:tabLst/>
              <a:defRPr sz="1400" b="0" i="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The Contractor </a:t>
            </a:r>
            <a:r>
              <a:rPr lang="en-US" u="sng" dirty="0"/>
              <a:t>shall</a:t>
            </a:r>
            <a:r>
              <a:rPr lang="en-US" dirty="0"/>
              <a:t> maintain on file Buy America certifications that </a:t>
            </a:r>
            <a:r>
              <a:rPr lang="en-US" b="1" dirty="0"/>
              <a:t>every</a:t>
            </a:r>
            <a:r>
              <a:rPr lang="en-US" dirty="0"/>
              <a:t> process </a:t>
            </a:r>
            <a:r>
              <a:rPr lang="en-US" dirty="0" smtClean="0"/>
              <a:t>to either </a:t>
            </a:r>
            <a:r>
              <a:rPr lang="en-US" dirty="0"/>
              <a:t>the original smelting or melting operation, including the application of a </a:t>
            </a:r>
            <a:r>
              <a:rPr lang="en-US" dirty="0" smtClean="0"/>
              <a:t>coating, performed </a:t>
            </a:r>
            <a:r>
              <a:rPr lang="en-US" dirty="0"/>
              <a:t>on steel or iron products either has or has not been carried out in the </a:t>
            </a:r>
            <a:r>
              <a:rPr lang="en-US" dirty="0" smtClean="0"/>
              <a:t>United States </a:t>
            </a:r>
            <a:r>
              <a:rPr lang="en-US" dirty="0"/>
              <a:t>of America.</a:t>
            </a:r>
            <a:endParaRPr lang="en-US" dirty="0" smtClean="0"/>
          </a:p>
          <a:p>
            <a:pPr marL="0" indent="0">
              <a:buFont typeface="Arial"/>
              <a:buNone/>
            </a:pPr>
            <a:endParaRPr lang="en-US" dirty="0" smtClean="0"/>
          </a:p>
          <a:p>
            <a:endParaRPr lang="en-US" dirty="0" smtClean="0"/>
          </a:p>
          <a:p>
            <a:endParaRPr lang="en-US" dirty="0" smtClean="0"/>
          </a:p>
          <a:p>
            <a:pPr marL="0" indent="0">
              <a:buFont typeface="Arial"/>
              <a:buNone/>
            </a:pPr>
            <a:endParaRPr lang="en-US" dirty="0"/>
          </a:p>
        </p:txBody>
      </p:sp>
      <p:pic>
        <p:nvPicPr>
          <p:cNvPr id="3" name="Picture 2" descr="File:United States Map of Population by State (2015).sv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885" y="1774009"/>
            <a:ext cx="4741170" cy="2781733"/>
          </a:xfrm>
          <a:prstGeom prst="rect">
            <a:avLst/>
          </a:prstGeom>
        </p:spPr>
      </p:pic>
    </p:spTree>
    <p:extLst>
      <p:ext uri="{BB962C8B-B14F-4D97-AF65-F5344CB8AC3E}">
        <p14:creationId xmlns:p14="http://schemas.microsoft.com/office/powerpoint/2010/main" val="3550564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Documentation - Requirements</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22</a:t>
            </a:fld>
            <a:endParaRPr lang="en-US"/>
          </a:p>
        </p:txBody>
      </p:sp>
      <p:sp>
        <p:nvSpPr>
          <p:cNvPr id="7" name="Content Placeholder 2"/>
          <p:cNvSpPr txBox="1">
            <a:spLocks/>
          </p:cNvSpPr>
          <p:nvPr/>
        </p:nvSpPr>
        <p:spPr>
          <a:xfrm>
            <a:off x="685800" y="1774009"/>
            <a:ext cx="5849471" cy="4223377"/>
          </a:xfrm>
          <a:prstGeom prst="rect">
            <a:avLst/>
          </a:prstGeom>
        </p:spPr>
        <p:txBody>
          <a:bodyPr vert="horz" lIns="0" tIns="0" rIns="0" bIns="0" rtlCol="0">
            <a:normAutofit/>
          </a:bodyPr>
          <a:lstStyle>
            <a:lvl1pPr marL="228600" marR="0" indent="-228600" algn="l" defTabSz="914400" rtl="0" eaLnBrk="1" fontAlgn="auto" latinLnBrk="0" hangingPunct="1">
              <a:lnSpc>
                <a:spcPct val="90000"/>
              </a:lnSpc>
              <a:spcBef>
                <a:spcPts val="1000"/>
              </a:spcBef>
              <a:spcAft>
                <a:spcPts val="400"/>
              </a:spcAft>
              <a:buClrTx/>
              <a:buSzTx/>
              <a:buFont typeface="Arial"/>
              <a:buChar char="•"/>
              <a:tabLst/>
              <a:defRPr sz="2400" b="0" i="0" kern="1200">
                <a:solidFill>
                  <a:schemeClr val="tx1"/>
                </a:solidFill>
                <a:latin typeface="Trebuchet MS" charset="0"/>
                <a:ea typeface="Trebuchet MS" charset="0"/>
                <a:cs typeface="Trebuchet MS" charset="0"/>
              </a:defRPr>
            </a:lvl1pPr>
            <a:lvl2pPr marL="685800" marR="0" indent="-228600" algn="l" defTabSz="914400" rtl="0" eaLnBrk="1" fontAlgn="auto" latinLnBrk="0" hangingPunct="1">
              <a:lnSpc>
                <a:spcPct val="90000"/>
              </a:lnSpc>
              <a:spcBef>
                <a:spcPts val="500"/>
              </a:spcBef>
              <a:spcAft>
                <a:spcPts val="400"/>
              </a:spcAft>
              <a:buClrTx/>
              <a:buSzTx/>
              <a:buFont typeface="Arial"/>
              <a:buChar char="•"/>
              <a:tabLst/>
              <a:defRPr sz="2000" b="0" i="0" kern="1200">
                <a:solidFill>
                  <a:schemeClr val="tx1"/>
                </a:solidFill>
                <a:latin typeface="Trebuchet MS" charset="0"/>
                <a:ea typeface="Trebuchet MS" charset="0"/>
                <a:cs typeface="Trebuchet MS" charset="0"/>
              </a:defRPr>
            </a:lvl2pPr>
            <a:lvl3pPr marL="1143000" marR="0" indent="-228600" algn="l" defTabSz="914400" rtl="0" eaLnBrk="1" fontAlgn="auto" latinLnBrk="0" hangingPunct="1">
              <a:lnSpc>
                <a:spcPct val="90000"/>
              </a:lnSpc>
              <a:spcBef>
                <a:spcPts val="500"/>
              </a:spcBef>
              <a:spcAft>
                <a:spcPts val="400"/>
              </a:spcAft>
              <a:buClrTx/>
              <a:buSzTx/>
              <a:buFont typeface="Arial"/>
              <a:buChar char="•"/>
              <a:tabLst/>
              <a:defRPr sz="1800" b="0" i="0" kern="1200">
                <a:solidFill>
                  <a:schemeClr val="tx1"/>
                </a:solidFill>
                <a:latin typeface="Trebuchet MS" charset="0"/>
                <a:ea typeface="Trebuchet MS" charset="0"/>
                <a:cs typeface="Trebuchet MS" charset="0"/>
              </a:defRPr>
            </a:lvl3pPr>
            <a:lvl4pPr marL="1600200" marR="0" indent="-228600" algn="l" defTabSz="914400" rtl="0" eaLnBrk="1" fontAlgn="auto" latinLnBrk="0" hangingPunct="1">
              <a:lnSpc>
                <a:spcPct val="90000"/>
              </a:lnSpc>
              <a:spcBef>
                <a:spcPts val="500"/>
              </a:spcBef>
              <a:spcAft>
                <a:spcPts val="400"/>
              </a:spcAft>
              <a:buClrTx/>
              <a:buSzTx/>
              <a:buFont typeface="Arial"/>
              <a:buChar char="•"/>
              <a:tabLst/>
              <a:defRPr sz="1600" b="0" i="0" kern="1200">
                <a:solidFill>
                  <a:schemeClr val="tx1"/>
                </a:solidFill>
                <a:latin typeface="Trebuchet MS" charset="0"/>
                <a:ea typeface="Trebuchet MS" charset="0"/>
                <a:cs typeface="Trebuchet MS" charset="0"/>
              </a:defRPr>
            </a:lvl4pPr>
            <a:lvl5pPr marL="2057400" marR="0" indent="-228600" algn="l" defTabSz="914400" rtl="0" eaLnBrk="1" fontAlgn="auto" latinLnBrk="0" hangingPunct="1">
              <a:lnSpc>
                <a:spcPct val="90000"/>
              </a:lnSpc>
              <a:spcBef>
                <a:spcPts val="500"/>
              </a:spcBef>
              <a:spcAft>
                <a:spcPts val="400"/>
              </a:spcAft>
              <a:buClrTx/>
              <a:buSzTx/>
              <a:buFont typeface="Arial"/>
              <a:buChar char="•"/>
              <a:tabLst/>
              <a:defRPr sz="1400" b="0" i="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These certifications apply to </a:t>
            </a:r>
            <a:r>
              <a:rPr lang="en-US" b="1" dirty="0"/>
              <a:t>every</a:t>
            </a:r>
            <a:r>
              <a:rPr lang="en-US" dirty="0"/>
              <a:t> steel and iron product that </a:t>
            </a:r>
            <a:r>
              <a:rPr lang="en-US" dirty="0" smtClean="0"/>
              <a:t>requires pre-inspection</a:t>
            </a:r>
            <a:r>
              <a:rPr lang="en-US" dirty="0"/>
              <a:t>, pretesting, certified test results, or a certificate of compliance. </a:t>
            </a:r>
            <a:endParaRPr lang="en-US" dirty="0" smtClean="0"/>
          </a:p>
          <a:p>
            <a:pPr marL="0" indent="0">
              <a:buNone/>
            </a:pPr>
            <a:r>
              <a:rPr lang="en-US" dirty="0" smtClean="0"/>
              <a:t>Shipping invoices</a:t>
            </a:r>
            <a:r>
              <a:rPr lang="en-US" dirty="0"/>
              <a:t>, bar lists and mill test reports </a:t>
            </a:r>
            <a:r>
              <a:rPr lang="en-US" u="sng" dirty="0"/>
              <a:t>shall</a:t>
            </a:r>
            <a:r>
              <a:rPr lang="en-US" dirty="0"/>
              <a:t> accompany the Buy America Certifications</a:t>
            </a:r>
            <a:r>
              <a:rPr lang="en-US" dirty="0" smtClean="0"/>
              <a:t>.</a:t>
            </a:r>
          </a:p>
          <a:p>
            <a:endParaRPr lang="en-US" dirty="0" smtClean="0"/>
          </a:p>
          <a:p>
            <a:endParaRPr lang="en-US" dirty="0" smtClean="0"/>
          </a:p>
          <a:p>
            <a:endParaRPr lang="en-US" dirty="0" smtClean="0"/>
          </a:p>
          <a:p>
            <a:pPr marL="0" indent="0">
              <a:buFont typeface="Arial"/>
              <a:buNone/>
            </a:pPr>
            <a:endParaRPr lang="en-US" dirty="0"/>
          </a:p>
        </p:txBody>
      </p:sp>
      <p:pic>
        <p:nvPicPr>
          <p:cNvPr id="5" name="Picture 4" descr="South Korea to build steel mill in Iran"/>
          <p:cNvPicPr>
            <a:picLocks noChangeAspect="1"/>
          </p:cNvPicPr>
          <p:nvPr/>
        </p:nvPicPr>
        <p:blipFill rotWithShape="1">
          <a:blip r:embed="rId3">
            <a:extLst>
              <a:ext uri="{28A0092B-C50C-407E-A947-70E740481C1C}">
                <a14:useLocalDpi xmlns:a14="http://schemas.microsoft.com/office/drawing/2010/main" val="0"/>
              </a:ext>
            </a:extLst>
          </a:blip>
          <a:srcRect l="26226"/>
          <a:stretch/>
        </p:blipFill>
        <p:spPr>
          <a:xfrm>
            <a:off x="6938682" y="1774009"/>
            <a:ext cx="4567518" cy="3486150"/>
          </a:xfrm>
          <a:prstGeom prst="rect">
            <a:avLst/>
          </a:prstGeom>
        </p:spPr>
      </p:pic>
    </p:spTree>
    <p:extLst>
      <p:ext uri="{BB962C8B-B14F-4D97-AF65-F5344CB8AC3E}">
        <p14:creationId xmlns:p14="http://schemas.microsoft.com/office/powerpoint/2010/main" val="3460675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Documentation - Requirements</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23</a:t>
            </a:fld>
            <a:endParaRPr lang="en-US"/>
          </a:p>
        </p:txBody>
      </p:sp>
      <p:sp>
        <p:nvSpPr>
          <p:cNvPr id="7" name="Content Placeholder 2"/>
          <p:cNvSpPr txBox="1">
            <a:spLocks/>
          </p:cNvSpPr>
          <p:nvPr/>
        </p:nvSpPr>
        <p:spPr>
          <a:xfrm>
            <a:off x="685800" y="1774009"/>
            <a:ext cx="6871447" cy="4223377"/>
          </a:xfrm>
          <a:prstGeom prst="rect">
            <a:avLst/>
          </a:prstGeom>
        </p:spPr>
        <p:txBody>
          <a:bodyPr vert="horz" lIns="0" tIns="0" rIns="0" bIns="0" rtlCol="0">
            <a:normAutofit/>
          </a:bodyPr>
          <a:lstStyle>
            <a:lvl1pPr marL="228600" marR="0" indent="-228600" algn="l" defTabSz="914400" rtl="0" eaLnBrk="1" fontAlgn="auto" latinLnBrk="0" hangingPunct="1">
              <a:lnSpc>
                <a:spcPct val="90000"/>
              </a:lnSpc>
              <a:spcBef>
                <a:spcPts val="1000"/>
              </a:spcBef>
              <a:spcAft>
                <a:spcPts val="400"/>
              </a:spcAft>
              <a:buClrTx/>
              <a:buSzTx/>
              <a:buFont typeface="Arial"/>
              <a:buChar char="•"/>
              <a:tabLst/>
              <a:defRPr sz="2400" b="0" i="0" kern="1200">
                <a:solidFill>
                  <a:schemeClr val="tx1"/>
                </a:solidFill>
                <a:latin typeface="Trebuchet MS" charset="0"/>
                <a:ea typeface="Trebuchet MS" charset="0"/>
                <a:cs typeface="Trebuchet MS" charset="0"/>
              </a:defRPr>
            </a:lvl1pPr>
            <a:lvl2pPr marL="685800" marR="0" indent="-228600" algn="l" defTabSz="914400" rtl="0" eaLnBrk="1" fontAlgn="auto" latinLnBrk="0" hangingPunct="1">
              <a:lnSpc>
                <a:spcPct val="90000"/>
              </a:lnSpc>
              <a:spcBef>
                <a:spcPts val="500"/>
              </a:spcBef>
              <a:spcAft>
                <a:spcPts val="400"/>
              </a:spcAft>
              <a:buClrTx/>
              <a:buSzTx/>
              <a:buFont typeface="Arial"/>
              <a:buChar char="•"/>
              <a:tabLst/>
              <a:defRPr sz="2000" b="0" i="0" kern="1200">
                <a:solidFill>
                  <a:schemeClr val="tx1"/>
                </a:solidFill>
                <a:latin typeface="Trebuchet MS" charset="0"/>
                <a:ea typeface="Trebuchet MS" charset="0"/>
                <a:cs typeface="Trebuchet MS" charset="0"/>
              </a:defRPr>
            </a:lvl2pPr>
            <a:lvl3pPr marL="1143000" marR="0" indent="-228600" algn="l" defTabSz="914400" rtl="0" eaLnBrk="1" fontAlgn="auto" latinLnBrk="0" hangingPunct="1">
              <a:lnSpc>
                <a:spcPct val="90000"/>
              </a:lnSpc>
              <a:spcBef>
                <a:spcPts val="500"/>
              </a:spcBef>
              <a:spcAft>
                <a:spcPts val="400"/>
              </a:spcAft>
              <a:buClrTx/>
              <a:buSzTx/>
              <a:buFont typeface="Arial"/>
              <a:buChar char="•"/>
              <a:tabLst/>
              <a:defRPr sz="1800" b="0" i="0" kern="1200">
                <a:solidFill>
                  <a:schemeClr val="tx1"/>
                </a:solidFill>
                <a:latin typeface="Trebuchet MS" charset="0"/>
                <a:ea typeface="Trebuchet MS" charset="0"/>
                <a:cs typeface="Trebuchet MS" charset="0"/>
              </a:defRPr>
            </a:lvl3pPr>
            <a:lvl4pPr marL="1600200" marR="0" indent="-228600" algn="l" defTabSz="914400" rtl="0" eaLnBrk="1" fontAlgn="auto" latinLnBrk="0" hangingPunct="1">
              <a:lnSpc>
                <a:spcPct val="90000"/>
              </a:lnSpc>
              <a:spcBef>
                <a:spcPts val="500"/>
              </a:spcBef>
              <a:spcAft>
                <a:spcPts val="400"/>
              </a:spcAft>
              <a:buClrTx/>
              <a:buSzTx/>
              <a:buFont typeface="Arial"/>
              <a:buChar char="•"/>
              <a:tabLst/>
              <a:defRPr sz="1600" b="0" i="0" kern="1200">
                <a:solidFill>
                  <a:schemeClr val="tx1"/>
                </a:solidFill>
                <a:latin typeface="Trebuchet MS" charset="0"/>
                <a:ea typeface="Trebuchet MS" charset="0"/>
                <a:cs typeface="Trebuchet MS" charset="0"/>
              </a:defRPr>
            </a:lvl4pPr>
            <a:lvl5pPr marL="2057400" marR="0" indent="-228600" algn="l" defTabSz="914400" rtl="0" eaLnBrk="1" fontAlgn="auto" latinLnBrk="0" hangingPunct="1">
              <a:lnSpc>
                <a:spcPct val="90000"/>
              </a:lnSpc>
              <a:spcBef>
                <a:spcPts val="500"/>
              </a:spcBef>
              <a:spcAft>
                <a:spcPts val="400"/>
              </a:spcAft>
              <a:buClrTx/>
              <a:buSzTx/>
              <a:buFont typeface="Arial"/>
              <a:buChar char="•"/>
              <a:tabLst/>
              <a:defRPr sz="1400" b="0" i="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The Contractor </a:t>
            </a:r>
            <a:r>
              <a:rPr lang="en-US" u="sng" dirty="0"/>
              <a:t>shall</a:t>
            </a:r>
            <a:r>
              <a:rPr lang="en-US" dirty="0"/>
              <a:t> obtain a certification from </a:t>
            </a:r>
            <a:r>
              <a:rPr lang="en-US" b="1" dirty="0"/>
              <a:t>each</a:t>
            </a:r>
            <a:r>
              <a:rPr lang="en-US" dirty="0"/>
              <a:t> supplier, distributor, fabricator, </a:t>
            </a:r>
            <a:r>
              <a:rPr lang="en-US" dirty="0" smtClean="0"/>
              <a:t>and manufacturer </a:t>
            </a:r>
            <a:r>
              <a:rPr lang="en-US" dirty="0"/>
              <a:t>that has handled each steel or iron product. </a:t>
            </a:r>
            <a:endParaRPr lang="en-US" dirty="0" smtClean="0"/>
          </a:p>
          <a:p>
            <a:pPr marL="0" indent="0">
              <a:buNone/>
            </a:pPr>
            <a:r>
              <a:rPr lang="en-US" dirty="0" smtClean="0"/>
              <a:t>These </a:t>
            </a:r>
            <a:r>
              <a:rPr lang="en-US" dirty="0"/>
              <a:t>certifications </a:t>
            </a:r>
            <a:r>
              <a:rPr lang="en-US" u="sng" dirty="0" smtClean="0"/>
              <a:t>shall</a:t>
            </a:r>
            <a:r>
              <a:rPr lang="en-US" dirty="0" smtClean="0"/>
              <a:t> create </a:t>
            </a:r>
            <a:r>
              <a:rPr lang="en-US" dirty="0"/>
              <a:t>a chain of custody trail for every supplier, distributor, fabricator, </a:t>
            </a:r>
            <a:r>
              <a:rPr lang="en-US" dirty="0" smtClean="0"/>
              <a:t>and manufacturer </a:t>
            </a:r>
            <a:r>
              <a:rPr lang="en-US" dirty="0"/>
              <a:t>that handles the steel or iron product and </a:t>
            </a:r>
            <a:r>
              <a:rPr lang="en-US" u="sng" dirty="0"/>
              <a:t>shall</a:t>
            </a:r>
            <a:r>
              <a:rPr lang="en-US" dirty="0"/>
              <a:t> include certified mill </a:t>
            </a:r>
            <a:r>
              <a:rPr lang="en-US" dirty="0" smtClean="0"/>
              <a:t>test reports </a:t>
            </a:r>
            <a:r>
              <a:rPr lang="en-US" dirty="0"/>
              <a:t>with heat numbers to either the original smelting or melting operation.</a:t>
            </a:r>
            <a:endParaRPr lang="en-US" dirty="0" smtClean="0"/>
          </a:p>
          <a:p>
            <a:endParaRPr lang="en-US" dirty="0" smtClean="0"/>
          </a:p>
          <a:p>
            <a:endParaRPr lang="en-US" dirty="0" smtClean="0"/>
          </a:p>
          <a:p>
            <a:pPr marL="0" indent="0">
              <a:buFont typeface="Arial"/>
              <a:buNone/>
            </a:pPr>
            <a:endParaRPr lang="en-US" dirty="0"/>
          </a:p>
        </p:txBody>
      </p:sp>
      <p:pic>
        <p:nvPicPr>
          <p:cNvPr id="3" name="Picture 2" descr="Industry Construction Worker · Free photo on Pixabay"/>
          <p:cNvPicPr>
            <a:picLocks noChangeAspect="1"/>
          </p:cNvPicPr>
          <p:nvPr/>
        </p:nvPicPr>
        <p:blipFill rotWithShape="1">
          <a:blip r:embed="rId3">
            <a:extLst>
              <a:ext uri="{28A0092B-C50C-407E-A947-70E740481C1C}">
                <a14:useLocalDpi xmlns:a14="http://schemas.microsoft.com/office/drawing/2010/main" val="0"/>
              </a:ext>
            </a:extLst>
          </a:blip>
          <a:srcRect r="44087"/>
          <a:stretch/>
        </p:blipFill>
        <p:spPr>
          <a:xfrm>
            <a:off x="8153400" y="1774009"/>
            <a:ext cx="3124841" cy="3725838"/>
          </a:xfrm>
          <a:prstGeom prst="rect">
            <a:avLst/>
          </a:prstGeom>
        </p:spPr>
      </p:pic>
    </p:spTree>
    <p:extLst>
      <p:ext uri="{BB962C8B-B14F-4D97-AF65-F5344CB8AC3E}">
        <p14:creationId xmlns:p14="http://schemas.microsoft.com/office/powerpoint/2010/main" val="2844781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 Requirements</a:t>
            </a:r>
            <a:endParaRPr lang="en-US" dirty="0"/>
          </a:p>
        </p:txBody>
      </p:sp>
      <p:sp>
        <p:nvSpPr>
          <p:cNvPr id="3" name="Content Placeholder 2"/>
          <p:cNvSpPr>
            <a:spLocks noGrp="1"/>
          </p:cNvSpPr>
          <p:nvPr>
            <p:ph sz="half" idx="1"/>
          </p:nvPr>
        </p:nvSpPr>
        <p:spPr>
          <a:xfrm>
            <a:off x="922789" y="1600200"/>
            <a:ext cx="10050012" cy="1201723"/>
          </a:xfrm>
        </p:spPr>
        <p:txBody>
          <a:bodyPr>
            <a:normAutofit fontScale="92500"/>
          </a:bodyPr>
          <a:lstStyle/>
          <a:p>
            <a:pPr marL="0" indent="0">
              <a:buNone/>
            </a:pPr>
            <a:r>
              <a:rPr lang="en-US" dirty="0" smtClean="0"/>
              <a:t>Prior to permanent incorporation into the </a:t>
            </a:r>
            <a:r>
              <a:rPr lang="en-US" dirty="0" smtClean="0"/>
              <a:t>project of </a:t>
            </a:r>
            <a:r>
              <a:rPr lang="en-US" dirty="0" smtClean="0"/>
              <a:t>any </a:t>
            </a:r>
            <a:r>
              <a:rPr lang="en-US" dirty="0" smtClean="0"/>
              <a:t>steel or iron products </a:t>
            </a:r>
            <a:r>
              <a:rPr lang="en-US" dirty="0" smtClean="0"/>
              <a:t>(domestic or foreign) the Contractor </a:t>
            </a:r>
            <a:r>
              <a:rPr lang="en-US" u="sng" dirty="0" smtClean="0"/>
              <a:t>shall</a:t>
            </a:r>
            <a:r>
              <a:rPr lang="en-US" dirty="0" smtClean="0"/>
              <a:t> certify in writing to the Project Engineer </a:t>
            </a:r>
            <a:r>
              <a:rPr lang="en-US" dirty="0" smtClean="0"/>
              <a:t>on </a:t>
            </a:r>
            <a:r>
              <a:rPr lang="en-US" dirty="0" smtClean="0"/>
              <a:t>a monthly basis that the delivered quantity of each material:</a:t>
            </a:r>
          </a:p>
          <a:p>
            <a:pPr lvl="8"/>
            <a:endParaRPr lang="en-US" dirty="0" smtClean="0"/>
          </a:p>
          <a:p>
            <a:pPr marL="0" indent="0">
              <a:buNone/>
            </a:pPr>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a:t>
            </a:r>
            <a:r>
              <a:rPr lang="en-US" dirty="0" smtClean="0"/>
              <a:t>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24</a:t>
            </a:fld>
            <a:endParaRPr lang="en-US"/>
          </a:p>
        </p:txBody>
      </p:sp>
      <p:pic>
        <p:nvPicPr>
          <p:cNvPr id="7"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6206" y="2720137"/>
            <a:ext cx="3268990" cy="3283585"/>
          </a:xfrm>
          <a:prstGeom prst="rect">
            <a:avLst/>
          </a:prstGeom>
        </p:spPr>
      </p:pic>
      <p:sp>
        <p:nvSpPr>
          <p:cNvPr id="8" name="Content Placeholder 2"/>
          <p:cNvSpPr txBox="1">
            <a:spLocks/>
          </p:cNvSpPr>
          <p:nvPr/>
        </p:nvSpPr>
        <p:spPr>
          <a:xfrm>
            <a:off x="922789" y="2801923"/>
            <a:ext cx="6988030" cy="3201799"/>
          </a:xfrm>
          <a:prstGeom prst="rect">
            <a:avLst/>
          </a:prstGeom>
        </p:spPr>
        <p:txBody>
          <a:bodyPr vert="horz" lIns="0" tIns="0" rIns="0" bIns="0" rtlCol="0">
            <a:normAutofit/>
          </a:bodyPr>
          <a:lstStyle>
            <a:lvl1pPr marL="228600" marR="0" indent="-228600" algn="l" defTabSz="914400" rtl="0" eaLnBrk="1" fontAlgn="auto" latinLnBrk="0" hangingPunct="1">
              <a:lnSpc>
                <a:spcPct val="90000"/>
              </a:lnSpc>
              <a:spcBef>
                <a:spcPts val="1000"/>
              </a:spcBef>
              <a:spcAft>
                <a:spcPts val="400"/>
              </a:spcAft>
              <a:buClrTx/>
              <a:buSzTx/>
              <a:buFont typeface="Arial"/>
              <a:buChar char="•"/>
              <a:tabLst/>
              <a:defRPr sz="2400" b="0" i="0" kern="1200">
                <a:solidFill>
                  <a:schemeClr val="tx1"/>
                </a:solidFill>
                <a:latin typeface="Trebuchet MS" charset="0"/>
                <a:ea typeface="Trebuchet MS" charset="0"/>
                <a:cs typeface="Trebuchet MS" charset="0"/>
              </a:defRPr>
            </a:lvl1pPr>
            <a:lvl2pPr marL="685800" marR="0" indent="-228600" algn="l" defTabSz="914400" rtl="0" eaLnBrk="1" fontAlgn="auto" latinLnBrk="0" hangingPunct="1">
              <a:lnSpc>
                <a:spcPct val="90000"/>
              </a:lnSpc>
              <a:spcBef>
                <a:spcPts val="500"/>
              </a:spcBef>
              <a:spcAft>
                <a:spcPts val="400"/>
              </a:spcAft>
              <a:buClrTx/>
              <a:buSzTx/>
              <a:buFont typeface="Arial"/>
              <a:buChar char="•"/>
              <a:tabLst/>
              <a:defRPr sz="2000" b="0" i="0" kern="1200">
                <a:solidFill>
                  <a:schemeClr val="tx1"/>
                </a:solidFill>
                <a:latin typeface="Trebuchet MS" charset="0"/>
                <a:ea typeface="Trebuchet MS" charset="0"/>
                <a:cs typeface="Trebuchet MS" charset="0"/>
              </a:defRPr>
            </a:lvl2pPr>
            <a:lvl3pPr marL="1143000" marR="0" indent="-228600" algn="l" defTabSz="914400" rtl="0" eaLnBrk="1" fontAlgn="auto" latinLnBrk="0" hangingPunct="1">
              <a:lnSpc>
                <a:spcPct val="90000"/>
              </a:lnSpc>
              <a:spcBef>
                <a:spcPts val="500"/>
              </a:spcBef>
              <a:spcAft>
                <a:spcPts val="400"/>
              </a:spcAft>
              <a:buClrTx/>
              <a:buSzTx/>
              <a:buFont typeface="Arial"/>
              <a:buChar char="•"/>
              <a:tabLst/>
              <a:defRPr sz="1800" b="0" i="0" kern="1200">
                <a:solidFill>
                  <a:schemeClr val="tx1"/>
                </a:solidFill>
                <a:latin typeface="Trebuchet MS" charset="0"/>
                <a:ea typeface="Trebuchet MS" charset="0"/>
                <a:cs typeface="Trebuchet MS" charset="0"/>
              </a:defRPr>
            </a:lvl3pPr>
            <a:lvl4pPr marL="1600200" marR="0" indent="-228600" algn="l" defTabSz="914400" rtl="0" eaLnBrk="1" fontAlgn="auto" latinLnBrk="0" hangingPunct="1">
              <a:lnSpc>
                <a:spcPct val="90000"/>
              </a:lnSpc>
              <a:spcBef>
                <a:spcPts val="500"/>
              </a:spcBef>
              <a:spcAft>
                <a:spcPts val="400"/>
              </a:spcAft>
              <a:buClrTx/>
              <a:buSzTx/>
              <a:buFont typeface="Arial"/>
              <a:buChar char="•"/>
              <a:tabLst/>
              <a:defRPr sz="1600" b="0" i="0" kern="1200">
                <a:solidFill>
                  <a:schemeClr val="tx1"/>
                </a:solidFill>
                <a:latin typeface="Trebuchet MS" charset="0"/>
                <a:ea typeface="Trebuchet MS" charset="0"/>
                <a:cs typeface="Trebuchet MS" charset="0"/>
              </a:defRPr>
            </a:lvl4pPr>
            <a:lvl5pPr marL="2057400" marR="0" indent="-228600" algn="l" defTabSz="914400" rtl="0" eaLnBrk="1" fontAlgn="auto" latinLnBrk="0" hangingPunct="1">
              <a:lnSpc>
                <a:spcPct val="90000"/>
              </a:lnSpc>
              <a:spcBef>
                <a:spcPts val="500"/>
              </a:spcBef>
              <a:spcAft>
                <a:spcPts val="400"/>
              </a:spcAft>
              <a:buClrTx/>
              <a:buSzTx/>
              <a:buFont typeface="Arial"/>
              <a:buChar char="•"/>
              <a:tabLst/>
              <a:defRPr sz="1400" b="0" i="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en-US" sz="2200" dirty="0" smtClean="0"/>
              <a:t>Meets </a:t>
            </a:r>
            <a:r>
              <a:rPr lang="en-US" sz="2200" dirty="0"/>
              <a:t>the Buy America requirements.</a:t>
            </a:r>
          </a:p>
          <a:p>
            <a:pPr lvl="1"/>
            <a:r>
              <a:rPr lang="en-US" sz="2200" dirty="0"/>
              <a:t>A copy of the Buy America certification from the Supplier is on file in the Contractor’s project office.</a:t>
            </a:r>
          </a:p>
          <a:p>
            <a:pPr lvl="1"/>
            <a:r>
              <a:rPr lang="en-US" sz="2200" dirty="0"/>
              <a:t>Steel or iron product are in compliance with project plans and specifications for the project.</a:t>
            </a:r>
          </a:p>
          <a:p>
            <a:pPr lvl="1"/>
            <a:r>
              <a:rPr lang="en-US" sz="2200" dirty="0"/>
              <a:t>When requested, the required documentation has been submitted to CDOT</a:t>
            </a:r>
            <a:r>
              <a:rPr lang="en-US" sz="2200" dirty="0" smtClean="0"/>
              <a:t>.</a:t>
            </a:r>
            <a:endParaRPr lang="en-US" dirty="0" smtClean="0"/>
          </a:p>
          <a:p>
            <a:pPr marL="0" indent="0">
              <a:buFont typeface="Arial"/>
              <a:buNone/>
            </a:pPr>
            <a:endParaRPr lang="en-US" dirty="0"/>
          </a:p>
        </p:txBody>
      </p:sp>
    </p:spTree>
    <p:extLst>
      <p:ext uri="{BB962C8B-B14F-4D97-AF65-F5344CB8AC3E}">
        <p14:creationId xmlns:p14="http://schemas.microsoft.com/office/powerpoint/2010/main" val="3692991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Documentation - Requirements</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25</a:t>
            </a:fld>
            <a:endParaRPr lang="en-US"/>
          </a:p>
        </p:txBody>
      </p:sp>
      <p:sp>
        <p:nvSpPr>
          <p:cNvPr id="7" name="Content Placeholder 2"/>
          <p:cNvSpPr txBox="1">
            <a:spLocks/>
          </p:cNvSpPr>
          <p:nvPr/>
        </p:nvSpPr>
        <p:spPr>
          <a:xfrm>
            <a:off x="685800" y="1774009"/>
            <a:ext cx="10552471" cy="4223377"/>
          </a:xfrm>
          <a:prstGeom prst="rect">
            <a:avLst/>
          </a:prstGeom>
        </p:spPr>
        <p:txBody>
          <a:bodyPr vert="horz" lIns="0" tIns="0" rIns="0" bIns="0" rtlCol="0">
            <a:normAutofit lnSpcReduction="10000"/>
          </a:bodyPr>
          <a:lstStyle>
            <a:lvl1pPr marL="228600" marR="0" indent="-228600" algn="l" defTabSz="914400" rtl="0" eaLnBrk="1" fontAlgn="auto" latinLnBrk="0" hangingPunct="1">
              <a:lnSpc>
                <a:spcPct val="90000"/>
              </a:lnSpc>
              <a:spcBef>
                <a:spcPts val="1000"/>
              </a:spcBef>
              <a:spcAft>
                <a:spcPts val="400"/>
              </a:spcAft>
              <a:buClrTx/>
              <a:buSzTx/>
              <a:buFont typeface="Arial"/>
              <a:buChar char="•"/>
              <a:tabLst/>
              <a:defRPr sz="2400" b="0" i="0" kern="1200">
                <a:solidFill>
                  <a:schemeClr val="tx1"/>
                </a:solidFill>
                <a:latin typeface="Trebuchet MS" charset="0"/>
                <a:ea typeface="Trebuchet MS" charset="0"/>
                <a:cs typeface="Trebuchet MS" charset="0"/>
              </a:defRPr>
            </a:lvl1pPr>
            <a:lvl2pPr marL="685800" marR="0" indent="-228600" algn="l" defTabSz="914400" rtl="0" eaLnBrk="1" fontAlgn="auto" latinLnBrk="0" hangingPunct="1">
              <a:lnSpc>
                <a:spcPct val="90000"/>
              </a:lnSpc>
              <a:spcBef>
                <a:spcPts val="500"/>
              </a:spcBef>
              <a:spcAft>
                <a:spcPts val="400"/>
              </a:spcAft>
              <a:buClrTx/>
              <a:buSzTx/>
              <a:buFont typeface="Arial"/>
              <a:buChar char="•"/>
              <a:tabLst/>
              <a:defRPr sz="2000" b="0" i="0" kern="1200">
                <a:solidFill>
                  <a:schemeClr val="tx1"/>
                </a:solidFill>
                <a:latin typeface="Trebuchet MS" charset="0"/>
                <a:ea typeface="Trebuchet MS" charset="0"/>
                <a:cs typeface="Trebuchet MS" charset="0"/>
              </a:defRPr>
            </a:lvl2pPr>
            <a:lvl3pPr marL="1143000" marR="0" indent="-228600" algn="l" defTabSz="914400" rtl="0" eaLnBrk="1" fontAlgn="auto" latinLnBrk="0" hangingPunct="1">
              <a:lnSpc>
                <a:spcPct val="90000"/>
              </a:lnSpc>
              <a:spcBef>
                <a:spcPts val="500"/>
              </a:spcBef>
              <a:spcAft>
                <a:spcPts val="400"/>
              </a:spcAft>
              <a:buClrTx/>
              <a:buSzTx/>
              <a:buFont typeface="Arial"/>
              <a:buChar char="•"/>
              <a:tabLst/>
              <a:defRPr sz="1800" b="0" i="0" kern="1200">
                <a:solidFill>
                  <a:schemeClr val="tx1"/>
                </a:solidFill>
                <a:latin typeface="Trebuchet MS" charset="0"/>
                <a:ea typeface="Trebuchet MS" charset="0"/>
                <a:cs typeface="Trebuchet MS" charset="0"/>
              </a:defRPr>
            </a:lvl3pPr>
            <a:lvl4pPr marL="1600200" marR="0" indent="-228600" algn="l" defTabSz="914400" rtl="0" eaLnBrk="1" fontAlgn="auto" latinLnBrk="0" hangingPunct="1">
              <a:lnSpc>
                <a:spcPct val="90000"/>
              </a:lnSpc>
              <a:spcBef>
                <a:spcPts val="500"/>
              </a:spcBef>
              <a:spcAft>
                <a:spcPts val="400"/>
              </a:spcAft>
              <a:buClrTx/>
              <a:buSzTx/>
              <a:buFont typeface="Arial"/>
              <a:buChar char="•"/>
              <a:tabLst/>
              <a:defRPr sz="1600" b="0" i="0" kern="1200">
                <a:solidFill>
                  <a:schemeClr val="tx1"/>
                </a:solidFill>
                <a:latin typeface="Trebuchet MS" charset="0"/>
                <a:ea typeface="Trebuchet MS" charset="0"/>
                <a:cs typeface="Trebuchet MS" charset="0"/>
              </a:defRPr>
            </a:lvl4pPr>
            <a:lvl5pPr marL="2057400" marR="0" indent="-228600" algn="l" defTabSz="914400" rtl="0" eaLnBrk="1" fontAlgn="auto" latinLnBrk="0" hangingPunct="1">
              <a:lnSpc>
                <a:spcPct val="90000"/>
              </a:lnSpc>
              <a:spcBef>
                <a:spcPts val="500"/>
              </a:spcBef>
              <a:spcAft>
                <a:spcPts val="400"/>
              </a:spcAft>
              <a:buClrTx/>
              <a:buSzTx/>
              <a:buFont typeface="Arial"/>
              <a:buChar char="•"/>
              <a:tabLst/>
              <a:defRPr sz="1400" b="0" i="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The Contractor </a:t>
            </a:r>
            <a:r>
              <a:rPr lang="en-US" u="sng" dirty="0"/>
              <a:t>shall</a:t>
            </a:r>
            <a:r>
              <a:rPr lang="en-US" dirty="0"/>
              <a:t> maintain an assurance </a:t>
            </a:r>
            <a:r>
              <a:rPr lang="en-US" dirty="0" smtClean="0"/>
              <a:t>document that </a:t>
            </a:r>
            <a:r>
              <a:rPr lang="en-US" dirty="0"/>
              <a:t>summarizes the date and quantity of all steel and iron material delivered to </a:t>
            </a:r>
            <a:r>
              <a:rPr lang="en-US" dirty="0" smtClean="0"/>
              <a:t>the project and include the following: </a:t>
            </a:r>
          </a:p>
          <a:p>
            <a:pPr lvl="1"/>
            <a:r>
              <a:rPr lang="en-US" dirty="0" smtClean="0"/>
              <a:t>Pay item</a:t>
            </a:r>
          </a:p>
          <a:p>
            <a:pPr lvl="1"/>
            <a:r>
              <a:rPr lang="en-US" dirty="0"/>
              <a:t>Q</a:t>
            </a:r>
            <a:r>
              <a:rPr lang="en-US" dirty="0" smtClean="0"/>
              <a:t>uantity </a:t>
            </a:r>
            <a:r>
              <a:rPr lang="en-US" dirty="0"/>
              <a:t>of material delivered to the </a:t>
            </a:r>
            <a:r>
              <a:rPr lang="en-US" dirty="0" smtClean="0"/>
              <a:t>project</a:t>
            </a:r>
          </a:p>
          <a:p>
            <a:pPr lvl="1"/>
            <a:r>
              <a:rPr lang="en-US" dirty="0"/>
              <a:t>M</a:t>
            </a:r>
            <a:r>
              <a:rPr lang="en-US" dirty="0" smtClean="0"/>
              <a:t>ill test reports </a:t>
            </a:r>
            <a:r>
              <a:rPr lang="en-US" dirty="0"/>
              <a:t>with heat </a:t>
            </a:r>
            <a:r>
              <a:rPr lang="en-US" dirty="0" smtClean="0"/>
              <a:t>numbers</a:t>
            </a:r>
          </a:p>
          <a:p>
            <a:pPr lvl="1"/>
            <a:r>
              <a:rPr lang="en-US" dirty="0"/>
              <a:t>Q</a:t>
            </a:r>
            <a:r>
              <a:rPr lang="en-US" dirty="0" smtClean="0"/>
              <a:t>uantity </a:t>
            </a:r>
            <a:r>
              <a:rPr lang="en-US" dirty="0"/>
              <a:t>of material installed by the monthly </a:t>
            </a:r>
            <a:r>
              <a:rPr lang="en-US" dirty="0" smtClean="0"/>
              <a:t>progress payment </a:t>
            </a:r>
            <a:r>
              <a:rPr lang="en-US" dirty="0"/>
              <a:t>cutoff </a:t>
            </a:r>
            <a:r>
              <a:rPr lang="en-US" dirty="0" smtClean="0"/>
              <a:t>date.</a:t>
            </a:r>
          </a:p>
          <a:p>
            <a:pPr marL="0" indent="0">
              <a:buNone/>
            </a:pPr>
            <a:r>
              <a:rPr lang="en-US" dirty="0"/>
              <a:t>The assurance document </a:t>
            </a:r>
            <a:r>
              <a:rPr lang="en-US" u="sng" dirty="0"/>
              <a:t>shall</a:t>
            </a:r>
            <a:r>
              <a:rPr lang="en-US" dirty="0"/>
              <a:t> reconcile the pay item quantities and certified mill test reports with heat numbers, of the material delivered to the project to the Buy America certifications. </a:t>
            </a:r>
            <a:endParaRPr lang="en-US" dirty="0" smtClean="0"/>
          </a:p>
          <a:p>
            <a:pPr marL="0" indent="0">
              <a:buNone/>
            </a:pPr>
            <a:r>
              <a:rPr lang="en-US" dirty="0" smtClean="0"/>
              <a:t>The </a:t>
            </a:r>
            <a:r>
              <a:rPr lang="en-US" dirty="0"/>
              <a:t>assurance documentation </a:t>
            </a:r>
            <a:r>
              <a:rPr lang="en-US" u="sng" dirty="0"/>
              <a:t>shall</a:t>
            </a:r>
            <a:r>
              <a:rPr lang="en-US" dirty="0"/>
              <a:t> include the project delivered cost of all foreign steel or iron permanently incorporated into the project.</a:t>
            </a:r>
          </a:p>
          <a:p>
            <a:pPr marL="0" indent="0">
              <a:buNone/>
            </a:pPr>
            <a:endParaRPr lang="en-US" dirty="0" smtClean="0"/>
          </a:p>
        </p:txBody>
      </p:sp>
    </p:spTree>
    <p:extLst>
      <p:ext uri="{BB962C8B-B14F-4D97-AF65-F5344CB8AC3E}">
        <p14:creationId xmlns:p14="http://schemas.microsoft.com/office/powerpoint/2010/main" val="1530173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Documentation – Submittal and Access</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26</a:t>
            </a:fld>
            <a:endParaRPr lang="en-US"/>
          </a:p>
        </p:txBody>
      </p:sp>
      <p:sp>
        <p:nvSpPr>
          <p:cNvPr id="7" name="Content Placeholder 2"/>
          <p:cNvSpPr txBox="1">
            <a:spLocks/>
          </p:cNvSpPr>
          <p:nvPr/>
        </p:nvSpPr>
        <p:spPr>
          <a:xfrm>
            <a:off x="685800" y="1774009"/>
            <a:ext cx="10552471" cy="4223377"/>
          </a:xfrm>
          <a:prstGeom prst="rect">
            <a:avLst/>
          </a:prstGeom>
        </p:spPr>
        <p:txBody>
          <a:bodyPr vert="horz" lIns="0" tIns="0" rIns="0" bIns="0" rtlCol="0">
            <a:normAutofit/>
          </a:bodyPr>
          <a:lstStyle>
            <a:lvl1pPr marL="228600" marR="0" indent="-228600" algn="l" defTabSz="914400" rtl="0" eaLnBrk="1" fontAlgn="auto" latinLnBrk="0" hangingPunct="1">
              <a:lnSpc>
                <a:spcPct val="90000"/>
              </a:lnSpc>
              <a:spcBef>
                <a:spcPts val="1000"/>
              </a:spcBef>
              <a:spcAft>
                <a:spcPts val="400"/>
              </a:spcAft>
              <a:buClrTx/>
              <a:buSzTx/>
              <a:buFont typeface="Arial"/>
              <a:buChar char="•"/>
              <a:tabLst/>
              <a:defRPr sz="2400" b="0" i="0" kern="1200">
                <a:solidFill>
                  <a:schemeClr val="tx1"/>
                </a:solidFill>
                <a:latin typeface="Trebuchet MS" charset="0"/>
                <a:ea typeface="Trebuchet MS" charset="0"/>
                <a:cs typeface="Trebuchet MS" charset="0"/>
              </a:defRPr>
            </a:lvl1pPr>
            <a:lvl2pPr marL="685800" marR="0" indent="-228600" algn="l" defTabSz="914400" rtl="0" eaLnBrk="1" fontAlgn="auto" latinLnBrk="0" hangingPunct="1">
              <a:lnSpc>
                <a:spcPct val="90000"/>
              </a:lnSpc>
              <a:spcBef>
                <a:spcPts val="500"/>
              </a:spcBef>
              <a:spcAft>
                <a:spcPts val="400"/>
              </a:spcAft>
              <a:buClrTx/>
              <a:buSzTx/>
              <a:buFont typeface="Arial"/>
              <a:buChar char="•"/>
              <a:tabLst/>
              <a:defRPr sz="2000" b="0" i="0" kern="1200">
                <a:solidFill>
                  <a:schemeClr val="tx1"/>
                </a:solidFill>
                <a:latin typeface="Trebuchet MS" charset="0"/>
                <a:ea typeface="Trebuchet MS" charset="0"/>
                <a:cs typeface="Trebuchet MS" charset="0"/>
              </a:defRPr>
            </a:lvl2pPr>
            <a:lvl3pPr marL="1143000" marR="0" indent="-228600" algn="l" defTabSz="914400" rtl="0" eaLnBrk="1" fontAlgn="auto" latinLnBrk="0" hangingPunct="1">
              <a:lnSpc>
                <a:spcPct val="90000"/>
              </a:lnSpc>
              <a:spcBef>
                <a:spcPts val="500"/>
              </a:spcBef>
              <a:spcAft>
                <a:spcPts val="400"/>
              </a:spcAft>
              <a:buClrTx/>
              <a:buSzTx/>
              <a:buFont typeface="Arial"/>
              <a:buChar char="•"/>
              <a:tabLst/>
              <a:defRPr sz="1800" b="0" i="0" kern="1200">
                <a:solidFill>
                  <a:schemeClr val="tx1"/>
                </a:solidFill>
                <a:latin typeface="Trebuchet MS" charset="0"/>
                <a:ea typeface="Trebuchet MS" charset="0"/>
                <a:cs typeface="Trebuchet MS" charset="0"/>
              </a:defRPr>
            </a:lvl3pPr>
            <a:lvl4pPr marL="1600200" marR="0" indent="-228600" algn="l" defTabSz="914400" rtl="0" eaLnBrk="1" fontAlgn="auto" latinLnBrk="0" hangingPunct="1">
              <a:lnSpc>
                <a:spcPct val="90000"/>
              </a:lnSpc>
              <a:spcBef>
                <a:spcPts val="500"/>
              </a:spcBef>
              <a:spcAft>
                <a:spcPts val="400"/>
              </a:spcAft>
              <a:buClrTx/>
              <a:buSzTx/>
              <a:buFont typeface="Arial"/>
              <a:buChar char="•"/>
              <a:tabLst/>
              <a:defRPr sz="1600" b="0" i="0" kern="1200">
                <a:solidFill>
                  <a:schemeClr val="tx1"/>
                </a:solidFill>
                <a:latin typeface="Trebuchet MS" charset="0"/>
                <a:ea typeface="Trebuchet MS" charset="0"/>
                <a:cs typeface="Trebuchet MS" charset="0"/>
              </a:defRPr>
            </a:lvl4pPr>
            <a:lvl5pPr marL="2057400" marR="0" indent="-228600" algn="l" defTabSz="914400" rtl="0" eaLnBrk="1" fontAlgn="auto" latinLnBrk="0" hangingPunct="1">
              <a:lnSpc>
                <a:spcPct val="90000"/>
              </a:lnSpc>
              <a:spcBef>
                <a:spcPts val="500"/>
              </a:spcBef>
              <a:spcAft>
                <a:spcPts val="400"/>
              </a:spcAft>
              <a:buClrTx/>
              <a:buSzTx/>
              <a:buFont typeface="Arial"/>
              <a:buChar char="•"/>
              <a:tabLst/>
              <a:defRPr sz="1400" b="0" i="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t>The Contractor shall submit a monthly summary </a:t>
            </a:r>
            <a:r>
              <a:rPr lang="en-US" dirty="0"/>
              <a:t>to the Project Engineer </a:t>
            </a:r>
            <a:r>
              <a:rPr lang="en-US" dirty="0" smtClean="0"/>
              <a:t>per </a:t>
            </a:r>
            <a:r>
              <a:rPr lang="en-US" dirty="0"/>
              <a:t>Section 106.11 of the Standard Specifications for Road and Bridge Construction</a:t>
            </a:r>
            <a:r>
              <a:rPr lang="en-US" dirty="0" smtClean="0"/>
              <a:t>.</a:t>
            </a:r>
          </a:p>
          <a:p>
            <a:pPr lvl="1"/>
            <a:r>
              <a:rPr lang="en-US" dirty="0" smtClean="0"/>
              <a:t>A monthly summary shall be submitted even in months in which no steel or iron products are incorporated into or delivered to the project. </a:t>
            </a:r>
          </a:p>
          <a:p>
            <a:pPr marL="0" indent="0">
              <a:buNone/>
            </a:pPr>
            <a:r>
              <a:rPr lang="en-US" dirty="0" smtClean="0"/>
              <a:t>The </a:t>
            </a:r>
            <a:r>
              <a:rPr lang="en-US" dirty="0"/>
              <a:t>Contractor shall submit the </a:t>
            </a:r>
            <a:r>
              <a:rPr lang="en-US" dirty="0" smtClean="0"/>
              <a:t>assurance documentation </a:t>
            </a:r>
            <a:r>
              <a:rPr lang="en-US" dirty="0"/>
              <a:t>to the </a:t>
            </a:r>
            <a:r>
              <a:rPr lang="en-US" dirty="0" smtClean="0"/>
              <a:t>Engineer within five (5) days of the cutoff for the monthly progress payment.  </a:t>
            </a:r>
          </a:p>
          <a:p>
            <a:pPr marL="0" indent="0">
              <a:buNone/>
            </a:pPr>
            <a:r>
              <a:rPr lang="en-US" b="1" dirty="0" smtClean="0"/>
              <a:t>The assurance </a:t>
            </a:r>
            <a:r>
              <a:rPr lang="en-US" b="1" dirty="0"/>
              <a:t>documentation does not relieve the Contractor of providing the necessary </a:t>
            </a:r>
            <a:r>
              <a:rPr lang="en-US" b="1" dirty="0" smtClean="0"/>
              <a:t>Buy America </a:t>
            </a:r>
            <a:r>
              <a:rPr lang="en-US" b="1" dirty="0"/>
              <a:t>certifications for steel or iron products.</a:t>
            </a:r>
            <a:endParaRPr lang="en-US" b="1" dirty="0" smtClean="0"/>
          </a:p>
        </p:txBody>
      </p:sp>
    </p:spTree>
    <p:extLst>
      <p:ext uri="{BB962C8B-B14F-4D97-AF65-F5344CB8AC3E}">
        <p14:creationId xmlns:p14="http://schemas.microsoft.com/office/powerpoint/2010/main" val="3720084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Documentation – Submittal and Access</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27</a:t>
            </a:fld>
            <a:endParaRPr lang="en-US"/>
          </a:p>
        </p:txBody>
      </p:sp>
      <p:sp>
        <p:nvSpPr>
          <p:cNvPr id="7" name="Content Placeholder 2"/>
          <p:cNvSpPr txBox="1">
            <a:spLocks/>
          </p:cNvSpPr>
          <p:nvPr/>
        </p:nvSpPr>
        <p:spPr>
          <a:xfrm>
            <a:off x="685801" y="1774009"/>
            <a:ext cx="6553200" cy="4223377"/>
          </a:xfrm>
          <a:prstGeom prst="rect">
            <a:avLst/>
          </a:prstGeom>
        </p:spPr>
        <p:txBody>
          <a:bodyPr vert="horz" lIns="0" tIns="0" rIns="0" bIns="0" rtlCol="0">
            <a:normAutofit/>
          </a:bodyPr>
          <a:lstStyle>
            <a:lvl1pPr marL="228600" marR="0" indent="-228600" algn="l" defTabSz="914400" rtl="0" eaLnBrk="1" fontAlgn="auto" latinLnBrk="0" hangingPunct="1">
              <a:lnSpc>
                <a:spcPct val="90000"/>
              </a:lnSpc>
              <a:spcBef>
                <a:spcPts val="1000"/>
              </a:spcBef>
              <a:spcAft>
                <a:spcPts val="400"/>
              </a:spcAft>
              <a:buClrTx/>
              <a:buSzTx/>
              <a:buFont typeface="Arial"/>
              <a:buChar char="•"/>
              <a:tabLst/>
              <a:defRPr sz="2400" b="0" i="0" kern="1200">
                <a:solidFill>
                  <a:schemeClr val="tx1"/>
                </a:solidFill>
                <a:latin typeface="Trebuchet MS" charset="0"/>
                <a:ea typeface="Trebuchet MS" charset="0"/>
                <a:cs typeface="Trebuchet MS" charset="0"/>
              </a:defRPr>
            </a:lvl1pPr>
            <a:lvl2pPr marL="685800" marR="0" indent="-228600" algn="l" defTabSz="914400" rtl="0" eaLnBrk="1" fontAlgn="auto" latinLnBrk="0" hangingPunct="1">
              <a:lnSpc>
                <a:spcPct val="90000"/>
              </a:lnSpc>
              <a:spcBef>
                <a:spcPts val="500"/>
              </a:spcBef>
              <a:spcAft>
                <a:spcPts val="400"/>
              </a:spcAft>
              <a:buClrTx/>
              <a:buSzTx/>
              <a:buFont typeface="Arial"/>
              <a:buChar char="•"/>
              <a:tabLst/>
              <a:defRPr sz="2000" b="0" i="0" kern="1200">
                <a:solidFill>
                  <a:schemeClr val="tx1"/>
                </a:solidFill>
                <a:latin typeface="Trebuchet MS" charset="0"/>
                <a:ea typeface="Trebuchet MS" charset="0"/>
                <a:cs typeface="Trebuchet MS" charset="0"/>
              </a:defRPr>
            </a:lvl2pPr>
            <a:lvl3pPr marL="1143000" marR="0" indent="-228600" algn="l" defTabSz="914400" rtl="0" eaLnBrk="1" fontAlgn="auto" latinLnBrk="0" hangingPunct="1">
              <a:lnSpc>
                <a:spcPct val="90000"/>
              </a:lnSpc>
              <a:spcBef>
                <a:spcPts val="500"/>
              </a:spcBef>
              <a:spcAft>
                <a:spcPts val="400"/>
              </a:spcAft>
              <a:buClrTx/>
              <a:buSzTx/>
              <a:buFont typeface="Arial"/>
              <a:buChar char="•"/>
              <a:tabLst/>
              <a:defRPr sz="1800" b="0" i="0" kern="1200">
                <a:solidFill>
                  <a:schemeClr val="tx1"/>
                </a:solidFill>
                <a:latin typeface="Trebuchet MS" charset="0"/>
                <a:ea typeface="Trebuchet MS" charset="0"/>
                <a:cs typeface="Trebuchet MS" charset="0"/>
              </a:defRPr>
            </a:lvl3pPr>
            <a:lvl4pPr marL="1600200" marR="0" indent="-228600" algn="l" defTabSz="914400" rtl="0" eaLnBrk="1" fontAlgn="auto" latinLnBrk="0" hangingPunct="1">
              <a:lnSpc>
                <a:spcPct val="90000"/>
              </a:lnSpc>
              <a:spcBef>
                <a:spcPts val="500"/>
              </a:spcBef>
              <a:spcAft>
                <a:spcPts val="400"/>
              </a:spcAft>
              <a:buClrTx/>
              <a:buSzTx/>
              <a:buFont typeface="Arial"/>
              <a:buChar char="•"/>
              <a:tabLst/>
              <a:defRPr sz="1600" b="0" i="0" kern="1200">
                <a:solidFill>
                  <a:schemeClr val="tx1"/>
                </a:solidFill>
                <a:latin typeface="Trebuchet MS" charset="0"/>
                <a:ea typeface="Trebuchet MS" charset="0"/>
                <a:cs typeface="Trebuchet MS" charset="0"/>
              </a:defRPr>
            </a:lvl4pPr>
            <a:lvl5pPr marL="2057400" marR="0" indent="-228600" algn="l" defTabSz="914400" rtl="0" eaLnBrk="1" fontAlgn="auto" latinLnBrk="0" hangingPunct="1">
              <a:lnSpc>
                <a:spcPct val="90000"/>
              </a:lnSpc>
              <a:spcBef>
                <a:spcPts val="500"/>
              </a:spcBef>
              <a:spcAft>
                <a:spcPts val="400"/>
              </a:spcAft>
              <a:buClrTx/>
              <a:buSzTx/>
              <a:buFont typeface="Arial"/>
              <a:buChar char="•"/>
              <a:tabLst/>
              <a:defRPr sz="1400" b="0" i="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t>Upon request</a:t>
            </a:r>
            <a:r>
              <a:rPr lang="en-US" dirty="0"/>
              <a:t>, the Contractor shall allow the State, FHWA, and their representatives’ access </a:t>
            </a:r>
            <a:r>
              <a:rPr lang="en-US" dirty="0" smtClean="0"/>
              <a:t>to the </a:t>
            </a:r>
            <a:r>
              <a:rPr lang="en-US" dirty="0"/>
              <a:t>Buy America certifications. </a:t>
            </a:r>
            <a:endParaRPr lang="en-US" dirty="0" smtClean="0"/>
          </a:p>
          <a:p>
            <a:pPr marL="0" indent="0">
              <a:buNone/>
            </a:pPr>
            <a:r>
              <a:rPr lang="en-US" b="1" dirty="0" smtClean="0"/>
              <a:t>When the Contractor </a:t>
            </a:r>
            <a:r>
              <a:rPr lang="en-US" b="1" dirty="0"/>
              <a:t>does not provide the Buy </a:t>
            </a:r>
            <a:r>
              <a:rPr lang="en-US" b="1" dirty="0" smtClean="0"/>
              <a:t>America certifications </a:t>
            </a:r>
            <a:r>
              <a:rPr lang="en-US" b="1" dirty="0"/>
              <a:t>at the Engineer’s request, the Engineer will reject the steel or iron product.</a:t>
            </a:r>
            <a:endParaRPr lang="en-US" b="1" dirty="0" smtClean="0"/>
          </a:p>
          <a:p>
            <a:endParaRPr lang="en-US" dirty="0" smtClean="0"/>
          </a:p>
          <a:p>
            <a:pPr marL="0" indent="0">
              <a:buFont typeface="Arial"/>
              <a:buNone/>
            </a:pP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428"/>
          <a:stretch/>
        </p:blipFill>
        <p:spPr>
          <a:xfrm>
            <a:off x="7658100" y="1774009"/>
            <a:ext cx="3620142" cy="3940991"/>
          </a:xfrm>
          <a:prstGeom prst="rect">
            <a:avLst/>
          </a:prstGeom>
        </p:spPr>
      </p:pic>
    </p:spTree>
    <p:extLst>
      <p:ext uri="{BB962C8B-B14F-4D97-AF65-F5344CB8AC3E}">
        <p14:creationId xmlns:p14="http://schemas.microsoft.com/office/powerpoint/2010/main" val="3819398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Documentation - Examples</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28</a:t>
            </a:fld>
            <a:endParaRPr lang="en-US"/>
          </a:p>
        </p:txBody>
      </p:sp>
      <p:sp>
        <p:nvSpPr>
          <p:cNvPr id="7" name="Content Placeholder 2"/>
          <p:cNvSpPr txBox="1">
            <a:spLocks/>
          </p:cNvSpPr>
          <p:nvPr/>
        </p:nvSpPr>
        <p:spPr>
          <a:xfrm>
            <a:off x="685800" y="1774009"/>
            <a:ext cx="3872753" cy="4223377"/>
          </a:xfrm>
          <a:prstGeom prst="rect">
            <a:avLst/>
          </a:prstGeom>
        </p:spPr>
        <p:txBody>
          <a:bodyPr vert="horz" lIns="0" tIns="0" rIns="0" bIns="0" rtlCol="0">
            <a:normAutofit/>
          </a:bodyPr>
          <a:lstStyle>
            <a:lvl1pPr marL="228600" marR="0" indent="-228600" algn="l" defTabSz="914400" rtl="0" eaLnBrk="1" fontAlgn="auto" latinLnBrk="0" hangingPunct="1">
              <a:lnSpc>
                <a:spcPct val="90000"/>
              </a:lnSpc>
              <a:spcBef>
                <a:spcPts val="1000"/>
              </a:spcBef>
              <a:spcAft>
                <a:spcPts val="400"/>
              </a:spcAft>
              <a:buClrTx/>
              <a:buSzTx/>
              <a:buFont typeface="Arial"/>
              <a:buChar char="•"/>
              <a:tabLst/>
              <a:defRPr sz="2400" b="0" i="0" kern="1200">
                <a:solidFill>
                  <a:schemeClr val="tx1"/>
                </a:solidFill>
                <a:latin typeface="Trebuchet MS" charset="0"/>
                <a:ea typeface="Trebuchet MS" charset="0"/>
                <a:cs typeface="Trebuchet MS" charset="0"/>
              </a:defRPr>
            </a:lvl1pPr>
            <a:lvl2pPr marL="685800" marR="0" indent="-228600" algn="l" defTabSz="914400" rtl="0" eaLnBrk="1" fontAlgn="auto" latinLnBrk="0" hangingPunct="1">
              <a:lnSpc>
                <a:spcPct val="90000"/>
              </a:lnSpc>
              <a:spcBef>
                <a:spcPts val="500"/>
              </a:spcBef>
              <a:spcAft>
                <a:spcPts val="400"/>
              </a:spcAft>
              <a:buClrTx/>
              <a:buSzTx/>
              <a:buFont typeface="Arial"/>
              <a:buChar char="•"/>
              <a:tabLst/>
              <a:defRPr sz="2000" b="0" i="0" kern="1200">
                <a:solidFill>
                  <a:schemeClr val="tx1"/>
                </a:solidFill>
                <a:latin typeface="Trebuchet MS" charset="0"/>
                <a:ea typeface="Trebuchet MS" charset="0"/>
                <a:cs typeface="Trebuchet MS" charset="0"/>
              </a:defRPr>
            </a:lvl2pPr>
            <a:lvl3pPr marL="1143000" marR="0" indent="-228600" algn="l" defTabSz="914400" rtl="0" eaLnBrk="1" fontAlgn="auto" latinLnBrk="0" hangingPunct="1">
              <a:lnSpc>
                <a:spcPct val="90000"/>
              </a:lnSpc>
              <a:spcBef>
                <a:spcPts val="500"/>
              </a:spcBef>
              <a:spcAft>
                <a:spcPts val="400"/>
              </a:spcAft>
              <a:buClrTx/>
              <a:buSzTx/>
              <a:buFont typeface="Arial"/>
              <a:buChar char="•"/>
              <a:tabLst/>
              <a:defRPr sz="1800" b="0" i="0" kern="1200">
                <a:solidFill>
                  <a:schemeClr val="tx1"/>
                </a:solidFill>
                <a:latin typeface="Trebuchet MS" charset="0"/>
                <a:ea typeface="Trebuchet MS" charset="0"/>
                <a:cs typeface="Trebuchet MS" charset="0"/>
              </a:defRPr>
            </a:lvl3pPr>
            <a:lvl4pPr marL="1600200" marR="0" indent="-228600" algn="l" defTabSz="914400" rtl="0" eaLnBrk="1" fontAlgn="auto" latinLnBrk="0" hangingPunct="1">
              <a:lnSpc>
                <a:spcPct val="90000"/>
              </a:lnSpc>
              <a:spcBef>
                <a:spcPts val="500"/>
              </a:spcBef>
              <a:spcAft>
                <a:spcPts val="400"/>
              </a:spcAft>
              <a:buClrTx/>
              <a:buSzTx/>
              <a:buFont typeface="Arial"/>
              <a:buChar char="•"/>
              <a:tabLst/>
              <a:defRPr sz="1600" b="0" i="0" kern="1200">
                <a:solidFill>
                  <a:schemeClr val="tx1"/>
                </a:solidFill>
                <a:latin typeface="Trebuchet MS" charset="0"/>
                <a:ea typeface="Trebuchet MS" charset="0"/>
                <a:cs typeface="Trebuchet MS" charset="0"/>
              </a:defRPr>
            </a:lvl4pPr>
            <a:lvl5pPr marL="2057400" marR="0" indent="-228600" algn="l" defTabSz="914400" rtl="0" eaLnBrk="1" fontAlgn="auto" latinLnBrk="0" hangingPunct="1">
              <a:lnSpc>
                <a:spcPct val="90000"/>
              </a:lnSpc>
              <a:spcBef>
                <a:spcPts val="500"/>
              </a:spcBef>
              <a:spcAft>
                <a:spcPts val="400"/>
              </a:spcAft>
              <a:buClrTx/>
              <a:buSzTx/>
              <a:buFont typeface="Arial"/>
              <a:buChar char="•"/>
              <a:tabLst/>
              <a:defRPr sz="1400" b="0" i="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smtClean="0"/>
              <a:t>Contractor Monthly Summary</a:t>
            </a:r>
          </a:p>
          <a:p>
            <a:pPr marL="0" indent="0">
              <a:buNone/>
            </a:pPr>
            <a:endParaRPr lang="en-US" b="1" dirty="0"/>
          </a:p>
          <a:p>
            <a:pPr marL="0" indent="0">
              <a:buNone/>
            </a:pPr>
            <a:r>
              <a:rPr lang="en-US" i="1" dirty="0"/>
              <a:t>Note: This document is available in the Field Materials Manual in “Special Notice to Contractors”.</a:t>
            </a:r>
          </a:p>
          <a:p>
            <a:pPr marL="0" indent="0">
              <a:buNone/>
            </a:pPr>
            <a:endParaRPr lang="en-US" dirty="0" smtClean="0"/>
          </a:p>
          <a:p>
            <a:pPr marL="0" indent="0">
              <a:buFont typeface="Arial"/>
              <a:buNone/>
            </a:pPr>
            <a:endParaRPr lang="en-US" dirty="0" smtClean="0"/>
          </a:p>
          <a:p>
            <a:endParaRPr lang="en-US" dirty="0" smtClean="0"/>
          </a:p>
          <a:p>
            <a:endParaRPr lang="en-US" dirty="0" smtClean="0"/>
          </a:p>
          <a:p>
            <a:pPr marL="0" indent="0">
              <a:buFont typeface="Arial"/>
              <a:buNone/>
            </a:pPr>
            <a:endParaRPr lang="en-US" dirty="0"/>
          </a:p>
        </p:txBody>
      </p:sp>
      <p:pic>
        <p:nvPicPr>
          <p:cNvPr id="3074" name="Picture 2" descr="https://lh5.googleusercontent.com/iCkzgMpSYYwokjqFrF9t5cNpJ_tz22na3CBWX4xcEMSh5ll-Ztag0HdynTG6R8iFjYC1nRTuCtG2IDEYgAS-WIncf6vzLR8iVLkohJLa6r4xglCyEw9Ghg2KJtVSvRenaouD2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546143" y="774376"/>
            <a:ext cx="4524233" cy="627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984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Documentation - Examples</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29</a:t>
            </a:fld>
            <a:endParaRPr lang="en-US"/>
          </a:p>
        </p:txBody>
      </p:sp>
      <p:sp>
        <p:nvSpPr>
          <p:cNvPr id="7" name="Content Placeholder 2"/>
          <p:cNvSpPr txBox="1">
            <a:spLocks/>
          </p:cNvSpPr>
          <p:nvPr/>
        </p:nvSpPr>
        <p:spPr>
          <a:xfrm>
            <a:off x="685800" y="1774009"/>
            <a:ext cx="4706471" cy="4223377"/>
          </a:xfrm>
          <a:prstGeom prst="rect">
            <a:avLst/>
          </a:prstGeom>
        </p:spPr>
        <p:txBody>
          <a:bodyPr vert="horz" lIns="0" tIns="0" rIns="0" bIns="0" rtlCol="0">
            <a:normAutofit/>
          </a:bodyPr>
          <a:lstStyle>
            <a:lvl1pPr marL="228600" marR="0" indent="-228600" algn="l" defTabSz="914400" rtl="0" eaLnBrk="1" fontAlgn="auto" latinLnBrk="0" hangingPunct="1">
              <a:lnSpc>
                <a:spcPct val="90000"/>
              </a:lnSpc>
              <a:spcBef>
                <a:spcPts val="1000"/>
              </a:spcBef>
              <a:spcAft>
                <a:spcPts val="400"/>
              </a:spcAft>
              <a:buClrTx/>
              <a:buSzTx/>
              <a:buFont typeface="Arial"/>
              <a:buChar char="•"/>
              <a:tabLst/>
              <a:defRPr sz="2400" b="0" i="0" kern="1200">
                <a:solidFill>
                  <a:schemeClr val="tx1"/>
                </a:solidFill>
                <a:latin typeface="Trebuchet MS" charset="0"/>
                <a:ea typeface="Trebuchet MS" charset="0"/>
                <a:cs typeface="Trebuchet MS" charset="0"/>
              </a:defRPr>
            </a:lvl1pPr>
            <a:lvl2pPr marL="685800" marR="0" indent="-228600" algn="l" defTabSz="914400" rtl="0" eaLnBrk="1" fontAlgn="auto" latinLnBrk="0" hangingPunct="1">
              <a:lnSpc>
                <a:spcPct val="90000"/>
              </a:lnSpc>
              <a:spcBef>
                <a:spcPts val="500"/>
              </a:spcBef>
              <a:spcAft>
                <a:spcPts val="400"/>
              </a:spcAft>
              <a:buClrTx/>
              <a:buSzTx/>
              <a:buFont typeface="Arial"/>
              <a:buChar char="•"/>
              <a:tabLst/>
              <a:defRPr sz="2000" b="0" i="0" kern="1200">
                <a:solidFill>
                  <a:schemeClr val="tx1"/>
                </a:solidFill>
                <a:latin typeface="Trebuchet MS" charset="0"/>
                <a:ea typeface="Trebuchet MS" charset="0"/>
                <a:cs typeface="Trebuchet MS" charset="0"/>
              </a:defRPr>
            </a:lvl2pPr>
            <a:lvl3pPr marL="1143000" marR="0" indent="-228600" algn="l" defTabSz="914400" rtl="0" eaLnBrk="1" fontAlgn="auto" latinLnBrk="0" hangingPunct="1">
              <a:lnSpc>
                <a:spcPct val="90000"/>
              </a:lnSpc>
              <a:spcBef>
                <a:spcPts val="500"/>
              </a:spcBef>
              <a:spcAft>
                <a:spcPts val="400"/>
              </a:spcAft>
              <a:buClrTx/>
              <a:buSzTx/>
              <a:buFont typeface="Arial"/>
              <a:buChar char="•"/>
              <a:tabLst/>
              <a:defRPr sz="1800" b="0" i="0" kern="1200">
                <a:solidFill>
                  <a:schemeClr val="tx1"/>
                </a:solidFill>
                <a:latin typeface="Trebuchet MS" charset="0"/>
                <a:ea typeface="Trebuchet MS" charset="0"/>
                <a:cs typeface="Trebuchet MS" charset="0"/>
              </a:defRPr>
            </a:lvl3pPr>
            <a:lvl4pPr marL="1600200" marR="0" indent="-228600" algn="l" defTabSz="914400" rtl="0" eaLnBrk="1" fontAlgn="auto" latinLnBrk="0" hangingPunct="1">
              <a:lnSpc>
                <a:spcPct val="90000"/>
              </a:lnSpc>
              <a:spcBef>
                <a:spcPts val="500"/>
              </a:spcBef>
              <a:spcAft>
                <a:spcPts val="400"/>
              </a:spcAft>
              <a:buClrTx/>
              <a:buSzTx/>
              <a:buFont typeface="Arial"/>
              <a:buChar char="•"/>
              <a:tabLst/>
              <a:defRPr sz="1600" b="0" i="0" kern="1200">
                <a:solidFill>
                  <a:schemeClr val="tx1"/>
                </a:solidFill>
                <a:latin typeface="Trebuchet MS" charset="0"/>
                <a:ea typeface="Trebuchet MS" charset="0"/>
                <a:cs typeface="Trebuchet MS" charset="0"/>
              </a:defRPr>
            </a:lvl4pPr>
            <a:lvl5pPr marL="2057400" marR="0" indent="-228600" algn="l" defTabSz="914400" rtl="0" eaLnBrk="1" fontAlgn="auto" latinLnBrk="0" hangingPunct="1">
              <a:lnSpc>
                <a:spcPct val="90000"/>
              </a:lnSpc>
              <a:spcBef>
                <a:spcPts val="500"/>
              </a:spcBef>
              <a:spcAft>
                <a:spcPts val="400"/>
              </a:spcAft>
              <a:buClrTx/>
              <a:buSzTx/>
              <a:buFont typeface="Arial"/>
              <a:buChar char="•"/>
              <a:tabLst/>
              <a:defRPr sz="1400" b="0" i="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smtClean="0"/>
              <a:t>Certificate of Compliance</a:t>
            </a:r>
          </a:p>
          <a:p>
            <a:pPr marL="0" indent="0">
              <a:buNone/>
            </a:pPr>
            <a:endParaRPr lang="en-US" b="1" dirty="0"/>
          </a:p>
          <a:p>
            <a:pPr marL="0" indent="0">
              <a:buNone/>
            </a:pPr>
            <a:r>
              <a:rPr lang="en-US" i="1" dirty="0"/>
              <a:t>Note: This document is available in the Field Materials Manual in “Special Notice to Contractors”.</a:t>
            </a:r>
          </a:p>
          <a:p>
            <a:pPr marL="0" indent="0">
              <a:buNone/>
            </a:pPr>
            <a:endParaRPr lang="en-US" dirty="0" smtClean="0"/>
          </a:p>
          <a:p>
            <a:pPr marL="0" indent="0">
              <a:buFont typeface="Arial"/>
              <a:buNone/>
            </a:pPr>
            <a:endParaRPr lang="en-US" dirty="0" smtClean="0"/>
          </a:p>
          <a:p>
            <a:endParaRPr lang="en-US" dirty="0" smtClean="0"/>
          </a:p>
          <a:p>
            <a:endParaRPr lang="en-US" dirty="0" smtClean="0"/>
          </a:p>
          <a:p>
            <a:pPr marL="0" indent="0">
              <a:buFont typeface="Arial"/>
              <a:buNone/>
            </a:pPr>
            <a:endParaRPr lang="en-US" dirty="0"/>
          </a:p>
        </p:txBody>
      </p:sp>
      <p:pic>
        <p:nvPicPr>
          <p:cNvPr id="2050" name="Picture 2" descr="https://lh4.googleusercontent.com/dzHZVMWf-yc-bF-9IgfFZEBPC6RnNePeS-YicKySxkA18Ji99fcHL6EJdsqXIfYBqvw5TV47qV2huVnViz6zNROk1ibrVmiB61AIG51hhn4wAOoqLjhVIcHNuk5WaBqY-g1vz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1501964"/>
            <a:ext cx="3933825" cy="434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826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Introduction</a:t>
            </a:r>
            <a:endParaRPr lang="en-US" dirty="0"/>
          </a:p>
        </p:txBody>
      </p:sp>
      <p:sp>
        <p:nvSpPr>
          <p:cNvPr id="3" name="Content Placeholder 2"/>
          <p:cNvSpPr>
            <a:spLocks noGrp="1"/>
          </p:cNvSpPr>
          <p:nvPr>
            <p:ph sz="half" idx="1"/>
          </p:nvPr>
        </p:nvSpPr>
        <p:spPr>
          <a:xfrm>
            <a:off x="685800" y="2246873"/>
            <a:ext cx="10820400" cy="2433638"/>
          </a:xfrm>
        </p:spPr>
        <p:txBody>
          <a:bodyPr>
            <a:normAutofit/>
          </a:bodyPr>
          <a:lstStyle/>
          <a:p>
            <a:pPr marL="0" indent="0">
              <a:buNone/>
            </a:pPr>
            <a:r>
              <a:rPr lang="en-US" dirty="0" smtClean="0"/>
              <a:t>There </a:t>
            </a:r>
            <a:r>
              <a:rPr lang="en-US" dirty="0"/>
              <a:t>have been no </a:t>
            </a:r>
            <a:r>
              <a:rPr lang="en-US" dirty="0" smtClean="0"/>
              <a:t>changes </a:t>
            </a:r>
            <a:r>
              <a:rPr lang="en-US" dirty="0"/>
              <a:t>to CDOT’s Buy America (BA) </a:t>
            </a:r>
            <a:r>
              <a:rPr lang="en-US" dirty="0" smtClean="0"/>
              <a:t>requirements </a:t>
            </a:r>
            <a:r>
              <a:rPr lang="en-US" dirty="0"/>
              <a:t>which are outlined in the Field Materials Manual under Special Notice to Contractors, </a:t>
            </a:r>
            <a:r>
              <a:rPr lang="en-US" dirty="0" smtClean="0"/>
              <a:t>under Section </a:t>
            </a:r>
            <a:r>
              <a:rPr lang="en-US" dirty="0"/>
              <a:t>4</a:t>
            </a:r>
            <a:r>
              <a:rPr lang="en-US" dirty="0" smtClean="0"/>
              <a:t>.</a:t>
            </a:r>
          </a:p>
          <a:p>
            <a:pPr marL="0" indent="0">
              <a:buNone/>
            </a:pPr>
            <a:r>
              <a:rPr lang="en-US" dirty="0"/>
              <a:t>These Requirements may also be found in Subsection 106.11 of the Standard Specifications as referenced in 23 CFR Part 635.410</a:t>
            </a:r>
            <a:r>
              <a:rPr lang="en-US" dirty="0" smtClean="0"/>
              <a:t>.</a:t>
            </a:r>
            <a:endParaRPr lang="en-US" dirty="0"/>
          </a:p>
          <a:p>
            <a:pPr marL="0" indent="0">
              <a:buNone/>
            </a:pPr>
            <a:endParaRPr lang="en-US" dirty="0"/>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3</a:t>
            </a:fld>
            <a:endParaRPr lang="en-US"/>
          </a:p>
        </p:txBody>
      </p:sp>
      <p:pic>
        <p:nvPicPr>
          <p:cNvPr id="12"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214" y="4712669"/>
            <a:ext cx="2412607" cy="1218366"/>
          </a:xfrm>
          <a:prstGeom prst="rect">
            <a:avLst/>
          </a:prstGeom>
        </p:spPr>
      </p:pic>
      <p:pic>
        <p:nvPicPr>
          <p:cNvPr id="14"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019" y="4680511"/>
            <a:ext cx="1350637" cy="1350637"/>
          </a:xfrm>
          <a:prstGeom prst="rect">
            <a:avLst/>
          </a:prstGeom>
        </p:spPr>
      </p:pic>
      <p:pic>
        <p:nvPicPr>
          <p:cNvPr id="15" name="Content Placeholder 2"/>
          <p:cNvPicPr>
            <a:picLocks noChangeAspect="1"/>
          </p:cNvPicPr>
          <p:nvPr/>
        </p:nvPicPr>
        <p:blipFill rotWithShape="1">
          <a:blip r:embed="rId5">
            <a:extLst>
              <a:ext uri="{28A0092B-C50C-407E-A947-70E740481C1C}">
                <a14:useLocalDpi xmlns:a14="http://schemas.microsoft.com/office/drawing/2010/main" val="0"/>
              </a:ext>
            </a:extLst>
          </a:blip>
          <a:srcRect l="53401"/>
          <a:stretch/>
        </p:blipFill>
        <p:spPr>
          <a:xfrm>
            <a:off x="2996946" y="4680511"/>
            <a:ext cx="1429314" cy="1404288"/>
          </a:xfrm>
          <a:prstGeom prst="rect">
            <a:avLst/>
          </a:prstGeom>
        </p:spPr>
      </p:pic>
    </p:spTree>
    <p:extLst>
      <p:ext uri="{BB962C8B-B14F-4D97-AF65-F5344CB8AC3E}">
        <p14:creationId xmlns:p14="http://schemas.microsoft.com/office/powerpoint/2010/main" val="187910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Documentation - Examples</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30</a:t>
            </a:fld>
            <a:endParaRPr lang="en-US"/>
          </a:p>
        </p:txBody>
      </p:sp>
      <p:sp>
        <p:nvSpPr>
          <p:cNvPr id="7" name="Content Placeholder 2"/>
          <p:cNvSpPr txBox="1">
            <a:spLocks/>
          </p:cNvSpPr>
          <p:nvPr/>
        </p:nvSpPr>
        <p:spPr>
          <a:xfrm>
            <a:off x="685800" y="1774009"/>
            <a:ext cx="4397188" cy="4223377"/>
          </a:xfrm>
          <a:prstGeom prst="rect">
            <a:avLst/>
          </a:prstGeom>
        </p:spPr>
        <p:txBody>
          <a:bodyPr vert="horz" lIns="0" tIns="0" rIns="0" bIns="0" rtlCol="0">
            <a:normAutofit/>
          </a:bodyPr>
          <a:lstStyle>
            <a:lvl1pPr marL="228600" marR="0" indent="-228600" algn="l" defTabSz="914400" rtl="0" eaLnBrk="1" fontAlgn="auto" latinLnBrk="0" hangingPunct="1">
              <a:lnSpc>
                <a:spcPct val="90000"/>
              </a:lnSpc>
              <a:spcBef>
                <a:spcPts val="1000"/>
              </a:spcBef>
              <a:spcAft>
                <a:spcPts val="400"/>
              </a:spcAft>
              <a:buClrTx/>
              <a:buSzTx/>
              <a:buFont typeface="Arial"/>
              <a:buChar char="•"/>
              <a:tabLst/>
              <a:defRPr sz="2400" b="0" i="0" kern="1200">
                <a:solidFill>
                  <a:schemeClr val="tx1"/>
                </a:solidFill>
                <a:latin typeface="Trebuchet MS" charset="0"/>
                <a:ea typeface="Trebuchet MS" charset="0"/>
                <a:cs typeface="Trebuchet MS" charset="0"/>
              </a:defRPr>
            </a:lvl1pPr>
            <a:lvl2pPr marL="685800" marR="0" indent="-228600" algn="l" defTabSz="914400" rtl="0" eaLnBrk="1" fontAlgn="auto" latinLnBrk="0" hangingPunct="1">
              <a:lnSpc>
                <a:spcPct val="90000"/>
              </a:lnSpc>
              <a:spcBef>
                <a:spcPts val="500"/>
              </a:spcBef>
              <a:spcAft>
                <a:spcPts val="400"/>
              </a:spcAft>
              <a:buClrTx/>
              <a:buSzTx/>
              <a:buFont typeface="Arial"/>
              <a:buChar char="•"/>
              <a:tabLst/>
              <a:defRPr sz="2000" b="0" i="0" kern="1200">
                <a:solidFill>
                  <a:schemeClr val="tx1"/>
                </a:solidFill>
                <a:latin typeface="Trebuchet MS" charset="0"/>
                <a:ea typeface="Trebuchet MS" charset="0"/>
                <a:cs typeface="Trebuchet MS" charset="0"/>
              </a:defRPr>
            </a:lvl2pPr>
            <a:lvl3pPr marL="1143000" marR="0" indent="-228600" algn="l" defTabSz="914400" rtl="0" eaLnBrk="1" fontAlgn="auto" latinLnBrk="0" hangingPunct="1">
              <a:lnSpc>
                <a:spcPct val="90000"/>
              </a:lnSpc>
              <a:spcBef>
                <a:spcPts val="500"/>
              </a:spcBef>
              <a:spcAft>
                <a:spcPts val="400"/>
              </a:spcAft>
              <a:buClrTx/>
              <a:buSzTx/>
              <a:buFont typeface="Arial"/>
              <a:buChar char="•"/>
              <a:tabLst/>
              <a:defRPr sz="1800" b="0" i="0" kern="1200">
                <a:solidFill>
                  <a:schemeClr val="tx1"/>
                </a:solidFill>
                <a:latin typeface="Trebuchet MS" charset="0"/>
                <a:ea typeface="Trebuchet MS" charset="0"/>
                <a:cs typeface="Trebuchet MS" charset="0"/>
              </a:defRPr>
            </a:lvl3pPr>
            <a:lvl4pPr marL="1600200" marR="0" indent="-228600" algn="l" defTabSz="914400" rtl="0" eaLnBrk="1" fontAlgn="auto" latinLnBrk="0" hangingPunct="1">
              <a:lnSpc>
                <a:spcPct val="90000"/>
              </a:lnSpc>
              <a:spcBef>
                <a:spcPts val="500"/>
              </a:spcBef>
              <a:spcAft>
                <a:spcPts val="400"/>
              </a:spcAft>
              <a:buClrTx/>
              <a:buSzTx/>
              <a:buFont typeface="Arial"/>
              <a:buChar char="•"/>
              <a:tabLst/>
              <a:defRPr sz="1600" b="0" i="0" kern="1200">
                <a:solidFill>
                  <a:schemeClr val="tx1"/>
                </a:solidFill>
                <a:latin typeface="Trebuchet MS" charset="0"/>
                <a:ea typeface="Trebuchet MS" charset="0"/>
                <a:cs typeface="Trebuchet MS" charset="0"/>
              </a:defRPr>
            </a:lvl4pPr>
            <a:lvl5pPr marL="2057400" marR="0" indent="-228600" algn="l" defTabSz="914400" rtl="0" eaLnBrk="1" fontAlgn="auto" latinLnBrk="0" hangingPunct="1">
              <a:lnSpc>
                <a:spcPct val="90000"/>
              </a:lnSpc>
              <a:spcBef>
                <a:spcPts val="500"/>
              </a:spcBef>
              <a:spcAft>
                <a:spcPts val="400"/>
              </a:spcAft>
              <a:buClrTx/>
              <a:buSzTx/>
              <a:buFont typeface="Arial"/>
              <a:buChar char="•"/>
              <a:tabLst/>
              <a:defRPr sz="1400" b="0" i="0" kern="1200">
                <a:solidFill>
                  <a:schemeClr val="tx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smtClean="0"/>
              <a:t>Foreign Steel Exemption</a:t>
            </a:r>
          </a:p>
          <a:p>
            <a:pPr marL="0" indent="0">
              <a:buNone/>
            </a:pPr>
            <a:endParaRPr lang="en-US" b="1" dirty="0"/>
          </a:p>
          <a:p>
            <a:pPr marL="0" indent="0">
              <a:buNone/>
            </a:pPr>
            <a:r>
              <a:rPr lang="en-US" i="1" dirty="0" smtClean="0"/>
              <a:t>Note: This document is available in the Field Materials Manual in “Special Notice to Contractors”.</a:t>
            </a:r>
          </a:p>
          <a:p>
            <a:pPr marL="0" indent="0">
              <a:buFont typeface="Arial"/>
              <a:buNone/>
            </a:pPr>
            <a:endParaRPr lang="en-US" dirty="0" smtClean="0"/>
          </a:p>
          <a:p>
            <a:endParaRPr lang="en-US" dirty="0" smtClean="0"/>
          </a:p>
          <a:p>
            <a:endParaRPr lang="en-US" dirty="0" smtClean="0"/>
          </a:p>
          <a:p>
            <a:pPr marL="0" indent="0">
              <a:buFont typeface="Arial"/>
              <a:buNone/>
            </a:pPr>
            <a:endParaRPr lang="en-US" dirty="0"/>
          </a:p>
        </p:txBody>
      </p:sp>
      <p:pic>
        <p:nvPicPr>
          <p:cNvPr id="1026" name="Picture 2" descr="https://lh4.googleusercontent.com/7TxumZ60MAz8OvSRxJiAp_kKKMrd5DGgxP-Dcp-UEHASThJ1SuGRfCGuTpZRFkctqQbA1Sak0Jy3r6FoPp2PrpSw87YNgoH63MazyBP0g5UuxrYLbqZcwTaU4PYGTY4nKxTl7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445" y="1487727"/>
            <a:ext cx="3614084" cy="4642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918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 Examples</a:t>
            </a:r>
            <a:endParaRPr lang="en-US" dirty="0"/>
          </a:p>
        </p:txBody>
      </p:sp>
      <p:sp>
        <p:nvSpPr>
          <p:cNvPr id="3" name="Content Placeholder 2"/>
          <p:cNvSpPr>
            <a:spLocks noGrp="1"/>
          </p:cNvSpPr>
          <p:nvPr>
            <p:ph sz="half" idx="1"/>
          </p:nvPr>
        </p:nvSpPr>
        <p:spPr>
          <a:xfrm>
            <a:off x="1031846" y="1600200"/>
            <a:ext cx="10175846" cy="4576763"/>
          </a:xfrm>
        </p:spPr>
        <p:txBody>
          <a:bodyPr>
            <a:normAutofit/>
          </a:bodyPr>
          <a:lstStyle/>
          <a:p>
            <a:pPr marL="0" indent="0">
              <a:buNone/>
            </a:pPr>
            <a:r>
              <a:rPr lang="en-US" b="1" u="sng" dirty="0" smtClean="0">
                <a:solidFill>
                  <a:srgbClr val="000099"/>
                </a:solidFill>
              </a:rPr>
              <a:t>Scenario</a:t>
            </a:r>
            <a:endParaRPr lang="en-US" u="sng" dirty="0">
              <a:solidFill>
                <a:srgbClr val="000099"/>
              </a:solidFill>
            </a:endParaRPr>
          </a:p>
          <a:p>
            <a:pPr marL="0" indent="0">
              <a:buNone/>
            </a:pPr>
            <a:r>
              <a:rPr lang="en-US" dirty="0">
                <a:solidFill>
                  <a:srgbClr val="000099"/>
                </a:solidFill>
              </a:rPr>
              <a:t>CDOT needs the mill certificate/heat number from plant of origin, which should follow the product to the epoxy coater, who then certifies the product was coated in the United States, thus meeting Buy America.  This certification along with the heat number/mill cert should be delivered to the Contractor who can then provide that info to </a:t>
            </a:r>
            <a:r>
              <a:rPr lang="en-US" dirty="0" smtClean="0">
                <a:solidFill>
                  <a:srgbClr val="000099"/>
                </a:solidFill>
              </a:rPr>
              <a:t>CDOT upon </a:t>
            </a:r>
            <a:r>
              <a:rPr lang="en-US" dirty="0">
                <a:solidFill>
                  <a:srgbClr val="000099"/>
                </a:solidFill>
              </a:rPr>
              <a:t>request or end of the project.</a:t>
            </a:r>
          </a:p>
          <a:p>
            <a:pPr marL="0" indent="0">
              <a:buNone/>
            </a:pPr>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a:t>
            </a:r>
            <a:r>
              <a:rPr lang="en-US" dirty="0" smtClean="0"/>
              <a:t>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31</a:t>
            </a:fld>
            <a:endParaRPr lang="en-US" dirty="0"/>
          </a:p>
        </p:txBody>
      </p:sp>
      <p:pic>
        <p:nvPicPr>
          <p:cNvPr id="7"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097" y="4303514"/>
            <a:ext cx="2811344" cy="1870822"/>
          </a:xfrm>
          <a:prstGeom prst="rect">
            <a:avLst/>
          </a:prstGeom>
          <a:ln w="28575">
            <a:solidFill>
              <a:srgbClr val="0070C0"/>
            </a:solidFill>
          </a:ln>
        </p:spPr>
      </p:pic>
      <p:pic>
        <p:nvPicPr>
          <p:cNvPr id="8" name="Content Placeholder 2"/>
          <p:cNvPicPr>
            <a:picLocks noChangeAspect="1"/>
          </p:cNvPicPr>
          <p:nvPr/>
        </p:nvPicPr>
        <p:blipFill rotWithShape="1">
          <a:blip r:embed="rId4">
            <a:extLst>
              <a:ext uri="{28A0092B-C50C-407E-A947-70E740481C1C}">
                <a14:useLocalDpi xmlns:a14="http://schemas.microsoft.com/office/drawing/2010/main" val="0"/>
              </a:ext>
            </a:extLst>
          </a:blip>
          <a:srcRect l="3501" t="13313" r="13727" b="13595"/>
          <a:stretch/>
        </p:blipFill>
        <p:spPr>
          <a:xfrm>
            <a:off x="7784983" y="4303514"/>
            <a:ext cx="3850547" cy="1619114"/>
          </a:xfrm>
          <a:prstGeom prst="rect">
            <a:avLst/>
          </a:prstGeom>
          <a:ln w="28575">
            <a:noFill/>
          </a:ln>
        </p:spPr>
      </p:pic>
      <p:pic>
        <p:nvPicPr>
          <p:cNvPr id="12" name="Content Placeholder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73122" y="4303515"/>
            <a:ext cx="2855749" cy="1786892"/>
          </a:xfrm>
          <a:prstGeom prst="rect">
            <a:avLst/>
          </a:prstGeom>
          <a:ln w="28575">
            <a:noFill/>
          </a:ln>
        </p:spPr>
      </p:pic>
    </p:spTree>
    <p:extLst>
      <p:ext uri="{BB962C8B-B14F-4D97-AF65-F5344CB8AC3E}">
        <p14:creationId xmlns:p14="http://schemas.microsoft.com/office/powerpoint/2010/main" val="3090105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 Example Process</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a:t>
            </a:r>
            <a:r>
              <a:rPr lang="en-US" dirty="0" smtClean="0"/>
              <a:t>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32</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089" t="7449" r="6175" b="6267"/>
          <a:stretch/>
        </p:blipFill>
        <p:spPr>
          <a:xfrm>
            <a:off x="4141044" y="1393371"/>
            <a:ext cx="3909912" cy="4919973"/>
          </a:xfrm>
          <a:prstGeom prst="rect">
            <a:avLst/>
          </a:prstGeom>
        </p:spPr>
      </p:pic>
    </p:spTree>
    <p:extLst>
      <p:ext uri="{BB962C8B-B14F-4D97-AF65-F5344CB8AC3E}">
        <p14:creationId xmlns:p14="http://schemas.microsoft.com/office/powerpoint/2010/main" val="971087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a:t>
            </a:r>
            <a:r>
              <a:rPr lang="en-US" dirty="0" smtClean="0"/>
              <a:t>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33</a:t>
            </a:fld>
            <a:endParaRPr lang="en-US" dirty="0"/>
          </a:p>
        </p:txBody>
      </p:sp>
      <p:sp>
        <p:nvSpPr>
          <p:cNvPr id="7" name="Content Placeholder 2"/>
          <p:cNvSpPr>
            <a:spLocks noGrp="1"/>
          </p:cNvSpPr>
          <p:nvPr>
            <p:ph sz="half" idx="1"/>
          </p:nvPr>
        </p:nvSpPr>
        <p:spPr>
          <a:xfrm>
            <a:off x="685800" y="1600200"/>
            <a:ext cx="10820400" cy="4476750"/>
          </a:xfrm>
        </p:spPr>
        <p:txBody>
          <a:bodyPr>
            <a:normAutofit fontScale="92500" lnSpcReduction="20000"/>
          </a:bodyPr>
          <a:lstStyle/>
          <a:p>
            <a:pPr marL="0" indent="0">
              <a:buNone/>
            </a:pPr>
            <a:r>
              <a:rPr lang="en-US" u="sng" dirty="0" smtClean="0"/>
              <a:t>Section 1:</a:t>
            </a:r>
            <a:r>
              <a:rPr lang="en-US" dirty="0" smtClean="0"/>
              <a:t> Original Melting and Forming</a:t>
            </a:r>
          </a:p>
          <a:p>
            <a:pPr marL="914400" lvl="1" indent="-457200">
              <a:lnSpc>
                <a:spcPct val="120000"/>
              </a:lnSpc>
              <a:spcBef>
                <a:spcPts val="0"/>
              </a:spcBef>
              <a:spcAft>
                <a:spcPts val="0"/>
              </a:spcAft>
              <a:buFont typeface="+mj-lt"/>
              <a:buAutoNum type="arabicPeriod"/>
            </a:pPr>
            <a:r>
              <a:rPr lang="en-US" dirty="0" smtClean="0"/>
              <a:t>Where was the steel or iron melted and formed (milled)?</a:t>
            </a:r>
          </a:p>
          <a:p>
            <a:pPr marL="914400" lvl="1" indent="-457200">
              <a:lnSpc>
                <a:spcPct val="120000"/>
              </a:lnSpc>
              <a:spcBef>
                <a:spcPts val="0"/>
              </a:spcBef>
              <a:spcAft>
                <a:spcPts val="0"/>
              </a:spcAft>
              <a:buFont typeface="+mj-lt"/>
              <a:buAutoNum type="arabicPeriod"/>
            </a:pPr>
            <a:r>
              <a:rPr lang="en-US" dirty="0" smtClean="0"/>
              <a:t>Is the heat number/numbers listed on the test mill report?</a:t>
            </a:r>
          </a:p>
          <a:p>
            <a:pPr marL="914400" lvl="1" indent="-457200">
              <a:lnSpc>
                <a:spcPct val="120000"/>
              </a:lnSpc>
              <a:spcBef>
                <a:spcPts val="0"/>
              </a:spcBef>
              <a:spcAft>
                <a:spcPts val="0"/>
              </a:spcAft>
              <a:buFont typeface="+mj-lt"/>
              <a:buAutoNum type="arabicPeriod"/>
            </a:pPr>
            <a:r>
              <a:rPr lang="en-US" dirty="0" smtClean="0"/>
              <a:t>Does the material meet project specification requirements?</a:t>
            </a:r>
          </a:p>
          <a:p>
            <a:pPr marL="914400" lvl="1" indent="-457200">
              <a:lnSpc>
                <a:spcPct val="120000"/>
              </a:lnSpc>
              <a:spcBef>
                <a:spcPts val="0"/>
              </a:spcBef>
              <a:spcAft>
                <a:spcPts val="0"/>
              </a:spcAft>
              <a:buFont typeface="+mj-lt"/>
              <a:buAutoNum type="arabicPeriod"/>
            </a:pPr>
            <a:r>
              <a:rPr lang="en-US" dirty="0" smtClean="0"/>
              <a:t>Is the Buy America statement on the mill test report?</a:t>
            </a:r>
          </a:p>
          <a:p>
            <a:pPr marL="914400" lvl="1" indent="-457200">
              <a:lnSpc>
                <a:spcPct val="120000"/>
              </a:lnSpc>
              <a:spcBef>
                <a:spcPts val="0"/>
              </a:spcBef>
              <a:spcAft>
                <a:spcPts val="0"/>
              </a:spcAft>
              <a:buFont typeface="+mj-lt"/>
              <a:buAutoNum type="arabicPeriod"/>
            </a:pPr>
            <a:r>
              <a:rPr lang="en-US" dirty="0" smtClean="0"/>
              <a:t>If not, does the Buy America Certification statement list the heat number/numbers?</a:t>
            </a:r>
          </a:p>
          <a:p>
            <a:pPr marL="914400" lvl="1" indent="-457200">
              <a:lnSpc>
                <a:spcPct val="120000"/>
              </a:lnSpc>
              <a:spcBef>
                <a:spcPts val="0"/>
              </a:spcBef>
              <a:spcAft>
                <a:spcPts val="0"/>
              </a:spcAft>
              <a:buFont typeface="+mj-lt"/>
              <a:buAutoNum type="arabicPeriod"/>
            </a:pPr>
            <a:r>
              <a:rPr lang="en-US" dirty="0" smtClean="0"/>
              <a:t>Is the Buy America Certification signed?</a:t>
            </a:r>
          </a:p>
          <a:p>
            <a:pPr marL="914400" lvl="1" indent="-457200">
              <a:lnSpc>
                <a:spcPct val="120000"/>
              </a:lnSpc>
              <a:spcBef>
                <a:spcPts val="0"/>
              </a:spcBef>
              <a:spcAft>
                <a:spcPts val="0"/>
              </a:spcAft>
              <a:buFont typeface="+mj-lt"/>
              <a:buAutoNum type="arabicPeriod"/>
            </a:pPr>
            <a:r>
              <a:rPr lang="en-US" dirty="0" smtClean="0"/>
              <a:t>Is there a Bil</a:t>
            </a:r>
            <a:r>
              <a:rPr lang="en-US" dirty="0" smtClean="0"/>
              <a:t>l of lading or proof of transfer or sale from the manufacturer to the Contractor, Project, or Fabricator (new process)?</a:t>
            </a:r>
          </a:p>
          <a:p>
            <a:pPr marL="914400" lvl="1" indent="-457200">
              <a:lnSpc>
                <a:spcPct val="120000"/>
              </a:lnSpc>
              <a:spcBef>
                <a:spcPts val="0"/>
              </a:spcBef>
              <a:spcAft>
                <a:spcPts val="0"/>
              </a:spcAft>
              <a:buFont typeface="+mj-lt"/>
              <a:buAutoNum type="arabicPeriod"/>
            </a:pPr>
            <a:r>
              <a:rPr lang="en-US" dirty="0" smtClean="0"/>
              <a:t>Is the material listed on the Bill of Lading or proof of transfer or sale tied to the Buy America Certification via a job number, load ID number, or some other descriptor?</a:t>
            </a:r>
            <a:r>
              <a:rPr lang="en-US" sz="2800" dirty="0" smtClean="0"/>
              <a:t> </a:t>
            </a:r>
          </a:p>
          <a:p>
            <a:pPr marL="914400" lvl="1" indent="-457200">
              <a:lnSpc>
                <a:spcPct val="120000"/>
              </a:lnSpc>
              <a:spcBef>
                <a:spcPts val="0"/>
              </a:spcBef>
              <a:spcAft>
                <a:spcPts val="0"/>
              </a:spcAft>
              <a:buFont typeface="+mj-lt"/>
              <a:buAutoNum type="arabicPeriod"/>
            </a:pPr>
            <a:r>
              <a:rPr lang="en-US" dirty="0" smtClean="0"/>
              <a:t>Do </a:t>
            </a:r>
            <a:r>
              <a:rPr lang="en-US" dirty="0"/>
              <a:t>the weights/quantity indicated on the Bill of Lading or proof of transfer or sale match the weights/quantity indicated on the Buy America Certification? </a:t>
            </a:r>
            <a:endParaRPr lang="en-US" dirty="0"/>
          </a:p>
          <a:p>
            <a:pPr marL="914400" lvl="1" indent="-457200">
              <a:lnSpc>
                <a:spcPct val="120000"/>
              </a:lnSpc>
              <a:spcBef>
                <a:spcPts val="0"/>
              </a:spcBef>
              <a:spcAft>
                <a:spcPts val="0"/>
              </a:spcAft>
              <a:buFont typeface="+mj-lt"/>
              <a:buAutoNum type="arabicPeriod"/>
            </a:pPr>
            <a:r>
              <a:rPr lang="en-US" dirty="0" smtClean="0"/>
              <a:t>Is </a:t>
            </a:r>
            <a:r>
              <a:rPr lang="en-US" dirty="0"/>
              <a:t>the weight/quantity indicated on the Bill of Lading or proof of transfer or sale enough to cover the weight/quantity of the material being supplied?	</a:t>
            </a:r>
          </a:p>
          <a:p>
            <a:pPr marL="914400" lvl="1" indent="-457200">
              <a:buFont typeface="+mj-lt"/>
              <a:buAutoNum type="arabicPeriod"/>
            </a:pPr>
            <a:endParaRPr lang="en-US" dirty="0"/>
          </a:p>
          <a:p>
            <a:pPr marL="914400" lvl="1" indent="-457200">
              <a:buFont typeface="+mj-lt"/>
              <a:buAutoNum type="arabicPeriod"/>
            </a:pPr>
            <a:endParaRPr lang="en-US" dirty="0" smtClean="0"/>
          </a:p>
          <a:p>
            <a:pPr marL="457200" indent="-457200">
              <a:buFont typeface="+mj-lt"/>
              <a:buAutoNum type="arabicPeriod"/>
            </a:pPr>
            <a:endParaRPr lang="en-US" b="1" dirty="0" smtClean="0"/>
          </a:p>
          <a:p>
            <a:pPr marL="0" indent="0">
              <a:buNone/>
            </a:pPr>
            <a:endParaRPr lang="en-US" b="1" dirty="0"/>
          </a:p>
          <a:p>
            <a:pPr marL="0" indent="0">
              <a:buNone/>
            </a:pPr>
            <a:endParaRPr lang="en-US" dirty="0"/>
          </a:p>
          <a:p>
            <a:endParaRPr lang="en-US" dirty="0" smtClean="0"/>
          </a:p>
          <a:p>
            <a:endParaRPr lang="en-US" dirty="0"/>
          </a:p>
          <a:p>
            <a:pPr marL="0" indent="0">
              <a:buNone/>
            </a:pPr>
            <a:endParaRPr lang="en-US" dirty="0"/>
          </a:p>
        </p:txBody>
      </p:sp>
    </p:spTree>
    <p:extLst>
      <p:ext uri="{BB962C8B-B14F-4D97-AF65-F5344CB8AC3E}">
        <p14:creationId xmlns:p14="http://schemas.microsoft.com/office/powerpoint/2010/main" val="1756002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a:t>
            </a:r>
            <a:r>
              <a:rPr lang="en-US" dirty="0" smtClean="0"/>
              <a:t>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34</a:t>
            </a:fld>
            <a:endParaRPr lang="en-US" dirty="0"/>
          </a:p>
        </p:txBody>
      </p:sp>
      <p:sp>
        <p:nvSpPr>
          <p:cNvPr id="7" name="Content Placeholder 2"/>
          <p:cNvSpPr>
            <a:spLocks noGrp="1"/>
          </p:cNvSpPr>
          <p:nvPr>
            <p:ph sz="half" idx="1"/>
          </p:nvPr>
        </p:nvSpPr>
        <p:spPr>
          <a:xfrm>
            <a:off x="685800" y="1447800"/>
            <a:ext cx="10820400" cy="4908550"/>
          </a:xfrm>
        </p:spPr>
        <p:txBody>
          <a:bodyPr>
            <a:normAutofit fontScale="85000" lnSpcReduction="20000"/>
          </a:bodyPr>
          <a:lstStyle/>
          <a:p>
            <a:pPr marL="0" indent="0">
              <a:buNone/>
            </a:pPr>
            <a:r>
              <a:rPr lang="en-US" sz="2800" u="sng" dirty="0" smtClean="0"/>
              <a:t>Section 2:</a:t>
            </a:r>
            <a:r>
              <a:rPr lang="en-US" sz="2800" dirty="0" smtClean="0"/>
              <a:t> Fabrication – Shaping or Cutting</a:t>
            </a:r>
          </a:p>
          <a:p>
            <a:pPr marL="914400" lvl="1" indent="-457200">
              <a:lnSpc>
                <a:spcPct val="120000"/>
              </a:lnSpc>
              <a:spcBef>
                <a:spcPts val="0"/>
              </a:spcBef>
              <a:spcAft>
                <a:spcPts val="0"/>
              </a:spcAft>
              <a:buFont typeface="+mj-lt"/>
              <a:buAutoNum type="arabicPeriod"/>
            </a:pPr>
            <a:r>
              <a:rPr lang="en-US" dirty="0" smtClean="0"/>
              <a:t>Was the steel or iron ite</a:t>
            </a:r>
            <a:r>
              <a:rPr lang="en-US" dirty="0" smtClean="0"/>
              <a:t>m shaped or cut?</a:t>
            </a:r>
          </a:p>
          <a:p>
            <a:pPr marL="1371600" lvl="2" indent="-457200">
              <a:lnSpc>
                <a:spcPct val="120000"/>
              </a:lnSpc>
              <a:spcBef>
                <a:spcPts val="0"/>
              </a:spcBef>
              <a:spcAft>
                <a:spcPts val="0"/>
              </a:spcAft>
              <a:buFont typeface="+mj-lt"/>
              <a:buAutoNum type="alphaLcParenR"/>
            </a:pPr>
            <a:r>
              <a:rPr lang="en-US" dirty="0" smtClean="0"/>
              <a:t>If no, go to Section 3.</a:t>
            </a:r>
          </a:p>
          <a:p>
            <a:pPr marL="1371600" lvl="2" indent="-457200">
              <a:lnSpc>
                <a:spcPct val="120000"/>
              </a:lnSpc>
              <a:spcBef>
                <a:spcPts val="0"/>
              </a:spcBef>
              <a:spcAft>
                <a:spcPts val="0"/>
              </a:spcAft>
              <a:buFont typeface="+mj-lt"/>
              <a:buAutoNum type="alphaLcParenR"/>
            </a:pPr>
            <a:r>
              <a:rPr lang="en-US" dirty="0" smtClean="0"/>
              <a:t>If yes, continue. </a:t>
            </a:r>
          </a:p>
          <a:p>
            <a:pPr marL="914400" lvl="1" indent="-457200">
              <a:lnSpc>
                <a:spcPct val="120000"/>
              </a:lnSpc>
              <a:spcBef>
                <a:spcPts val="0"/>
              </a:spcBef>
              <a:spcAft>
                <a:spcPts val="0"/>
              </a:spcAft>
              <a:buFont typeface="+mj-lt"/>
              <a:buAutoNum type="arabicPeriod"/>
            </a:pPr>
            <a:r>
              <a:rPr lang="en-US" dirty="0" smtClean="0"/>
              <a:t>How is this fabrication process tied to the Section 1 or the provided heat numbers?</a:t>
            </a:r>
          </a:p>
          <a:p>
            <a:pPr marL="914400" lvl="1" indent="-457200">
              <a:lnSpc>
                <a:spcPct val="120000"/>
              </a:lnSpc>
              <a:spcBef>
                <a:spcPts val="0"/>
              </a:spcBef>
              <a:spcAft>
                <a:spcPts val="0"/>
              </a:spcAft>
              <a:buFont typeface="+mj-lt"/>
              <a:buAutoNum type="arabicPeriod"/>
            </a:pPr>
            <a:r>
              <a:rPr lang="en-US" dirty="0" smtClean="0"/>
              <a:t>Is there a Buy America Certification statement for this process?</a:t>
            </a:r>
          </a:p>
          <a:p>
            <a:pPr marL="1371600" lvl="2" indent="-457200">
              <a:lnSpc>
                <a:spcPct val="120000"/>
              </a:lnSpc>
              <a:spcBef>
                <a:spcPts val="0"/>
              </a:spcBef>
              <a:spcAft>
                <a:spcPts val="0"/>
              </a:spcAft>
              <a:buFont typeface="+mj-lt"/>
              <a:buAutoNum type="alphaLcParenR"/>
            </a:pPr>
            <a:r>
              <a:rPr lang="en-US" dirty="0" smtClean="0"/>
              <a:t>Is it signed?</a:t>
            </a:r>
          </a:p>
          <a:p>
            <a:pPr marL="914400" lvl="1" indent="-457200">
              <a:lnSpc>
                <a:spcPct val="120000"/>
              </a:lnSpc>
              <a:spcBef>
                <a:spcPts val="0"/>
              </a:spcBef>
              <a:spcAft>
                <a:spcPts val="0"/>
              </a:spcAft>
              <a:buFont typeface="+mj-lt"/>
              <a:buAutoNum type="arabicPeriod"/>
            </a:pPr>
            <a:r>
              <a:rPr lang="en-US" dirty="0" smtClean="0"/>
              <a:t>Was is shaped or cut in the same location as Section 1?</a:t>
            </a:r>
          </a:p>
          <a:p>
            <a:pPr marL="1371600" lvl="2" indent="-457200">
              <a:lnSpc>
                <a:spcPct val="120000"/>
              </a:lnSpc>
              <a:spcBef>
                <a:spcPts val="0"/>
              </a:spcBef>
              <a:spcAft>
                <a:spcPts val="0"/>
              </a:spcAft>
              <a:buFont typeface="+mj-lt"/>
              <a:buAutoNum type="alphaLcParenR"/>
            </a:pPr>
            <a:r>
              <a:rPr lang="en-US" dirty="0" smtClean="0"/>
              <a:t>If yes, go to Section 3.</a:t>
            </a:r>
          </a:p>
          <a:p>
            <a:pPr marL="1371600" lvl="2" indent="-457200">
              <a:lnSpc>
                <a:spcPct val="120000"/>
              </a:lnSpc>
              <a:spcBef>
                <a:spcPts val="0"/>
              </a:spcBef>
              <a:spcAft>
                <a:spcPts val="0"/>
              </a:spcAft>
              <a:buFont typeface="+mj-lt"/>
              <a:buAutoNum type="alphaLcParenR"/>
            </a:pPr>
            <a:r>
              <a:rPr lang="en-US" dirty="0" smtClean="0"/>
              <a:t>If no, continue. </a:t>
            </a:r>
          </a:p>
          <a:p>
            <a:pPr marL="914400" lvl="1" indent="-457200">
              <a:lnSpc>
                <a:spcPct val="120000"/>
              </a:lnSpc>
              <a:spcBef>
                <a:spcPts val="0"/>
              </a:spcBef>
              <a:spcAft>
                <a:spcPts val="0"/>
              </a:spcAft>
              <a:buFont typeface="+mj-lt"/>
              <a:buAutoNum type="arabicPeriod"/>
            </a:pPr>
            <a:r>
              <a:rPr lang="en-US" dirty="0" smtClean="0"/>
              <a:t>Is there a Bill of Lading or proof of transfer or sale from fabricator to the Contractor, Project, or other Fabricator?</a:t>
            </a:r>
          </a:p>
          <a:p>
            <a:pPr marL="914400" lvl="1" indent="-457200">
              <a:lnSpc>
                <a:spcPct val="120000"/>
              </a:lnSpc>
              <a:spcBef>
                <a:spcPts val="0"/>
              </a:spcBef>
              <a:spcAft>
                <a:spcPts val="0"/>
              </a:spcAft>
              <a:buFont typeface="+mj-lt"/>
              <a:buAutoNum type="arabicPeriod"/>
            </a:pPr>
            <a:r>
              <a:rPr lang="en-US" dirty="0" smtClean="0"/>
              <a:t>Is the material listed on the Bill of Lading or proof of transfer or sale tied to the Buy America Certification via a job number, load ID number, or some other descriptor?</a:t>
            </a:r>
          </a:p>
          <a:p>
            <a:pPr marL="914400" lvl="1" indent="-457200">
              <a:lnSpc>
                <a:spcPct val="120000"/>
              </a:lnSpc>
              <a:spcBef>
                <a:spcPts val="0"/>
              </a:spcBef>
              <a:spcAft>
                <a:spcPts val="0"/>
              </a:spcAft>
              <a:buFont typeface="+mj-lt"/>
              <a:buAutoNum type="arabicPeriod"/>
            </a:pPr>
            <a:r>
              <a:rPr lang="en-US" dirty="0" smtClean="0"/>
              <a:t>Do the weights indicated on the Bill of Lading or proof of transfer or sale match the weights indicated on the Buy America Certification?</a:t>
            </a:r>
          </a:p>
          <a:p>
            <a:pPr marL="914400" lvl="1" indent="-457200">
              <a:lnSpc>
                <a:spcPct val="120000"/>
              </a:lnSpc>
              <a:spcBef>
                <a:spcPts val="0"/>
              </a:spcBef>
              <a:spcAft>
                <a:spcPts val="0"/>
              </a:spcAft>
              <a:buFont typeface="+mj-lt"/>
              <a:buAutoNum type="arabicPeriod"/>
            </a:pPr>
            <a:r>
              <a:rPr lang="en-US" dirty="0"/>
              <a:t>Is the weight/quantity indicated on the Bill of Lading or proof of transfer or sale enough to cover the weight/quantity of the material being supplied? 	</a:t>
            </a:r>
            <a:endParaRPr lang="en-US" dirty="0" smtClean="0"/>
          </a:p>
          <a:p>
            <a:pPr marL="914400" lvl="1" indent="-457200">
              <a:lnSpc>
                <a:spcPct val="120000"/>
              </a:lnSpc>
              <a:spcBef>
                <a:spcPts val="0"/>
              </a:spcBef>
              <a:spcAft>
                <a:spcPts val="0"/>
              </a:spcAft>
              <a:buFont typeface="+mj-lt"/>
              <a:buAutoNum type="arabicPeriod"/>
            </a:pPr>
            <a:r>
              <a:rPr lang="en-US" dirty="0"/>
              <a:t>Are the dates on the paper work for this process after the dates on the paperwork for Section 1? </a:t>
            </a:r>
            <a:endParaRPr lang="en-US" dirty="0" smtClean="0"/>
          </a:p>
          <a:p>
            <a:pPr marL="914400" lvl="1" indent="-457200">
              <a:lnSpc>
                <a:spcPct val="120000"/>
              </a:lnSpc>
              <a:spcBef>
                <a:spcPts val="0"/>
              </a:spcBef>
              <a:spcAft>
                <a:spcPts val="0"/>
              </a:spcAft>
              <a:buFont typeface="+mj-lt"/>
              <a:buAutoNum type="arabicPeriod"/>
            </a:pPr>
            <a:endParaRPr lang="en-US" dirty="0" smtClean="0"/>
          </a:p>
          <a:p>
            <a:pPr marL="457200" lvl="1" indent="0">
              <a:buNone/>
            </a:pPr>
            <a:endParaRPr lang="en-US" dirty="0"/>
          </a:p>
          <a:p>
            <a:pPr marL="914400" lvl="1" indent="-457200">
              <a:buFont typeface="+mj-lt"/>
              <a:buAutoNum type="arabicPeriod"/>
            </a:pPr>
            <a:endParaRPr lang="en-US" dirty="0" smtClean="0"/>
          </a:p>
          <a:p>
            <a:pPr marL="457200" indent="-457200">
              <a:buFont typeface="+mj-lt"/>
              <a:buAutoNum type="arabicPeriod"/>
            </a:pPr>
            <a:endParaRPr lang="en-US" b="1" dirty="0" smtClean="0"/>
          </a:p>
          <a:p>
            <a:pPr marL="0" indent="0">
              <a:buNone/>
            </a:pPr>
            <a:endParaRPr lang="en-US" b="1" dirty="0"/>
          </a:p>
          <a:p>
            <a:pPr marL="0" indent="0">
              <a:buNone/>
            </a:pPr>
            <a:endParaRPr lang="en-US" dirty="0"/>
          </a:p>
          <a:p>
            <a:endParaRPr lang="en-US" dirty="0" smtClean="0"/>
          </a:p>
          <a:p>
            <a:endParaRPr lang="en-US" dirty="0"/>
          </a:p>
          <a:p>
            <a:pPr marL="0" indent="0">
              <a:buNone/>
            </a:pPr>
            <a:endParaRPr lang="en-US" dirty="0"/>
          </a:p>
        </p:txBody>
      </p:sp>
    </p:spTree>
    <p:extLst>
      <p:ext uri="{BB962C8B-B14F-4D97-AF65-F5344CB8AC3E}">
        <p14:creationId xmlns:p14="http://schemas.microsoft.com/office/powerpoint/2010/main" val="3539482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a:t>
            </a:r>
            <a:r>
              <a:rPr lang="en-US" dirty="0" smtClean="0"/>
              <a:t>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35</a:t>
            </a:fld>
            <a:endParaRPr lang="en-US" dirty="0"/>
          </a:p>
        </p:txBody>
      </p:sp>
      <p:sp>
        <p:nvSpPr>
          <p:cNvPr id="7" name="Content Placeholder 2"/>
          <p:cNvSpPr>
            <a:spLocks noGrp="1"/>
          </p:cNvSpPr>
          <p:nvPr>
            <p:ph sz="half" idx="1"/>
          </p:nvPr>
        </p:nvSpPr>
        <p:spPr>
          <a:xfrm>
            <a:off x="685800" y="1447800"/>
            <a:ext cx="10820400" cy="4908550"/>
          </a:xfrm>
        </p:spPr>
        <p:txBody>
          <a:bodyPr>
            <a:normAutofit fontScale="85000" lnSpcReduction="20000"/>
          </a:bodyPr>
          <a:lstStyle/>
          <a:p>
            <a:pPr marL="0" indent="0">
              <a:buNone/>
            </a:pPr>
            <a:r>
              <a:rPr lang="en-US" sz="2800" u="sng" dirty="0" smtClean="0"/>
              <a:t>Section 3:</a:t>
            </a:r>
            <a:r>
              <a:rPr lang="en-US" sz="2800" dirty="0" smtClean="0"/>
              <a:t> Epoxy Coating, Galvanizing, or Painting</a:t>
            </a:r>
          </a:p>
          <a:p>
            <a:pPr marL="914400" lvl="1" indent="-457200">
              <a:lnSpc>
                <a:spcPct val="120000"/>
              </a:lnSpc>
              <a:spcBef>
                <a:spcPts val="0"/>
              </a:spcBef>
              <a:spcAft>
                <a:spcPts val="0"/>
              </a:spcAft>
              <a:buFont typeface="+mj-lt"/>
              <a:buAutoNum type="arabicPeriod"/>
            </a:pPr>
            <a:r>
              <a:rPr lang="en-US" dirty="0" smtClean="0"/>
              <a:t>Was the steel or iron coated, i.e. epoxy, galvanized, painted, etc.?</a:t>
            </a:r>
            <a:endParaRPr lang="en-US" dirty="0" smtClean="0"/>
          </a:p>
          <a:p>
            <a:pPr marL="1371600" lvl="2" indent="-457200">
              <a:lnSpc>
                <a:spcPct val="120000"/>
              </a:lnSpc>
              <a:spcBef>
                <a:spcPts val="0"/>
              </a:spcBef>
              <a:spcAft>
                <a:spcPts val="0"/>
              </a:spcAft>
              <a:buFont typeface="+mj-lt"/>
              <a:buAutoNum type="alphaLcParenR"/>
            </a:pPr>
            <a:r>
              <a:rPr lang="en-US" dirty="0" smtClean="0"/>
              <a:t>If no, go to Section 4.</a:t>
            </a:r>
          </a:p>
          <a:p>
            <a:pPr marL="1371600" lvl="2" indent="-457200">
              <a:lnSpc>
                <a:spcPct val="120000"/>
              </a:lnSpc>
              <a:spcBef>
                <a:spcPts val="0"/>
              </a:spcBef>
              <a:spcAft>
                <a:spcPts val="0"/>
              </a:spcAft>
              <a:buFont typeface="+mj-lt"/>
              <a:buAutoNum type="alphaLcParenR"/>
            </a:pPr>
            <a:r>
              <a:rPr lang="en-US" dirty="0" smtClean="0"/>
              <a:t>If yes, continue. </a:t>
            </a:r>
          </a:p>
          <a:p>
            <a:pPr marL="914400" lvl="1" indent="-457200">
              <a:lnSpc>
                <a:spcPct val="120000"/>
              </a:lnSpc>
              <a:spcBef>
                <a:spcPts val="0"/>
              </a:spcBef>
              <a:spcAft>
                <a:spcPts val="0"/>
              </a:spcAft>
              <a:buFont typeface="+mj-lt"/>
              <a:buAutoNum type="arabicPeriod"/>
            </a:pPr>
            <a:r>
              <a:rPr lang="en-US" dirty="0" smtClean="0"/>
              <a:t>How is this fabrication process tied to the Section 2 or the provided heat numbers?</a:t>
            </a:r>
          </a:p>
          <a:p>
            <a:pPr marL="914400" lvl="1" indent="-457200">
              <a:lnSpc>
                <a:spcPct val="120000"/>
              </a:lnSpc>
              <a:spcBef>
                <a:spcPts val="0"/>
              </a:spcBef>
              <a:spcAft>
                <a:spcPts val="0"/>
              </a:spcAft>
              <a:buFont typeface="+mj-lt"/>
              <a:buAutoNum type="arabicPeriod"/>
            </a:pPr>
            <a:r>
              <a:rPr lang="en-US" dirty="0" smtClean="0"/>
              <a:t>Is there a Buy America Certification statement for this process?</a:t>
            </a:r>
          </a:p>
          <a:p>
            <a:pPr marL="1371600" lvl="2" indent="-457200">
              <a:lnSpc>
                <a:spcPct val="120000"/>
              </a:lnSpc>
              <a:spcBef>
                <a:spcPts val="0"/>
              </a:spcBef>
              <a:spcAft>
                <a:spcPts val="0"/>
              </a:spcAft>
              <a:buFont typeface="+mj-lt"/>
              <a:buAutoNum type="alphaLcParenR"/>
            </a:pPr>
            <a:r>
              <a:rPr lang="en-US" dirty="0" smtClean="0"/>
              <a:t>Is it signed?</a:t>
            </a:r>
          </a:p>
          <a:p>
            <a:pPr marL="914400" lvl="1" indent="-457200">
              <a:lnSpc>
                <a:spcPct val="120000"/>
              </a:lnSpc>
              <a:spcBef>
                <a:spcPts val="0"/>
              </a:spcBef>
              <a:spcAft>
                <a:spcPts val="0"/>
              </a:spcAft>
              <a:buFont typeface="+mj-lt"/>
              <a:buAutoNum type="arabicPeriod"/>
            </a:pPr>
            <a:r>
              <a:rPr lang="en-US" dirty="0" smtClean="0"/>
              <a:t>Was is coated or painted in the same location as Section 2?</a:t>
            </a:r>
          </a:p>
          <a:p>
            <a:pPr marL="1371600" lvl="2" indent="-457200">
              <a:lnSpc>
                <a:spcPct val="120000"/>
              </a:lnSpc>
              <a:spcBef>
                <a:spcPts val="0"/>
              </a:spcBef>
              <a:spcAft>
                <a:spcPts val="0"/>
              </a:spcAft>
              <a:buFont typeface="+mj-lt"/>
              <a:buAutoNum type="alphaLcParenR"/>
            </a:pPr>
            <a:r>
              <a:rPr lang="en-US" dirty="0" smtClean="0"/>
              <a:t>If yes, go to Section 4.</a:t>
            </a:r>
          </a:p>
          <a:p>
            <a:pPr marL="1371600" lvl="2" indent="-457200">
              <a:lnSpc>
                <a:spcPct val="120000"/>
              </a:lnSpc>
              <a:spcBef>
                <a:spcPts val="0"/>
              </a:spcBef>
              <a:spcAft>
                <a:spcPts val="0"/>
              </a:spcAft>
              <a:buFont typeface="+mj-lt"/>
              <a:buAutoNum type="alphaLcParenR"/>
            </a:pPr>
            <a:r>
              <a:rPr lang="en-US" dirty="0" smtClean="0"/>
              <a:t>If no, continue. </a:t>
            </a:r>
          </a:p>
          <a:p>
            <a:pPr marL="914400" lvl="1" indent="-457200">
              <a:lnSpc>
                <a:spcPct val="120000"/>
              </a:lnSpc>
              <a:spcBef>
                <a:spcPts val="0"/>
              </a:spcBef>
              <a:spcAft>
                <a:spcPts val="0"/>
              </a:spcAft>
              <a:buFont typeface="+mj-lt"/>
              <a:buAutoNum type="arabicPeriod"/>
            </a:pPr>
            <a:r>
              <a:rPr lang="en-US" dirty="0" smtClean="0"/>
              <a:t>Is there a Bill of Lading or proof of transfer or sale from fabricator to the Contractor, Project, or other Fabricator?</a:t>
            </a:r>
          </a:p>
          <a:p>
            <a:pPr marL="914400" lvl="1" indent="-457200">
              <a:lnSpc>
                <a:spcPct val="120000"/>
              </a:lnSpc>
              <a:spcBef>
                <a:spcPts val="0"/>
              </a:spcBef>
              <a:spcAft>
                <a:spcPts val="0"/>
              </a:spcAft>
              <a:buFont typeface="+mj-lt"/>
              <a:buAutoNum type="arabicPeriod"/>
            </a:pPr>
            <a:r>
              <a:rPr lang="en-US" dirty="0" smtClean="0"/>
              <a:t>Is the material listed on the Bill of Lading or proof of transfer or sale tied to the Buy America Certification via a job number, load ID number, or some other descriptor?</a:t>
            </a:r>
          </a:p>
          <a:p>
            <a:pPr marL="914400" lvl="1" indent="-457200">
              <a:lnSpc>
                <a:spcPct val="120000"/>
              </a:lnSpc>
              <a:spcBef>
                <a:spcPts val="0"/>
              </a:spcBef>
              <a:spcAft>
                <a:spcPts val="0"/>
              </a:spcAft>
              <a:buFont typeface="+mj-lt"/>
              <a:buAutoNum type="arabicPeriod"/>
            </a:pPr>
            <a:r>
              <a:rPr lang="en-US" dirty="0" smtClean="0"/>
              <a:t>Do the weights indicated on the Bill of Lading or proof of transfer or sale match the weights indicated on the Buy America Certification?</a:t>
            </a:r>
          </a:p>
          <a:p>
            <a:pPr marL="914400" lvl="1" indent="-457200">
              <a:lnSpc>
                <a:spcPct val="120000"/>
              </a:lnSpc>
              <a:spcBef>
                <a:spcPts val="0"/>
              </a:spcBef>
              <a:spcAft>
                <a:spcPts val="0"/>
              </a:spcAft>
              <a:buFont typeface="+mj-lt"/>
              <a:buAutoNum type="arabicPeriod"/>
            </a:pPr>
            <a:r>
              <a:rPr lang="en-US" dirty="0"/>
              <a:t>Is the weight/quantity indicated on the Bill of Lading or proof of transfer or sale enough to cover the weight/quantity of the material being supplied? 	</a:t>
            </a:r>
            <a:endParaRPr lang="en-US" dirty="0" smtClean="0"/>
          </a:p>
          <a:p>
            <a:pPr marL="914400" lvl="1" indent="-457200">
              <a:lnSpc>
                <a:spcPct val="120000"/>
              </a:lnSpc>
              <a:spcBef>
                <a:spcPts val="0"/>
              </a:spcBef>
              <a:spcAft>
                <a:spcPts val="0"/>
              </a:spcAft>
              <a:buFont typeface="+mj-lt"/>
              <a:buAutoNum type="arabicPeriod"/>
            </a:pPr>
            <a:r>
              <a:rPr lang="en-US" dirty="0"/>
              <a:t>Are the dates on the paper work for this process after the </a:t>
            </a:r>
            <a:r>
              <a:rPr lang="en-US" dirty="0" smtClean="0"/>
              <a:t>date </a:t>
            </a:r>
            <a:r>
              <a:rPr lang="en-US" dirty="0"/>
              <a:t>on the paperwork for Section </a:t>
            </a:r>
            <a:r>
              <a:rPr lang="en-US" dirty="0" smtClean="0"/>
              <a:t>1 or 2? </a:t>
            </a:r>
            <a:endParaRPr lang="en-US" dirty="0" smtClean="0"/>
          </a:p>
          <a:p>
            <a:pPr marL="914400" lvl="1" indent="-457200">
              <a:lnSpc>
                <a:spcPct val="120000"/>
              </a:lnSpc>
              <a:spcBef>
                <a:spcPts val="0"/>
              </a:spcBef>
              <a:spcAft>
                <a:spcPts val="0"/>
              </a:spcAft>
              <a:buFont typeface="+mj-lt"/>
              <a:buAutoNum type="arabicPeriod"/>
            </a:pPr>
            <a:endParaRPr lang="en-US" dirty="0" smtClean="0"/>
          </a:p>
          <a:p>
            <a:pPr marL="457200" lvl="1" indent="0">
              <a:buNone/>
            </a:pPr>
            <a:endParaRPr lang="en-US" dirty="0"/>
          </a:p>
          <a:p>
            <a:pPr marL="914400" lvl="1" indent="-457200">
              <a:buFont typeface="+mj-lt"/>
              <a:buAutoNum type="arabicPeriod"/>
            </a:pPr>
            <a:endParaRPr lang="en-US" dirty="0" smtClean="0"/>
          </a:p>
          <a:p>
            <a:pPr marL="457200" indent="-457200">
              <a:buFont typeface="+mj-lt"/>
              <a:buAutoNum type="arabicPeriod"/>
            </a:pPr>
            <a:endParaRPr lang="en-US" b="1" dirty="0" smtClean="0"/>
          </a:p>
          <a:p>
            <a:pPr marL="0" indent="0">
              <a:buNone/>
            </a:pPr>
            <a:endParaRPr lang="en-US" b="1" dirty="0"/>
          </a:p>
          <a:p>
            <a:pPr marL="0" indent="0">
              <a:buNone/>
            </a:pPr>
            <a:endParaRPr lang="en-US" dirty="0"/>
          </a:p>
          <a:p>
            <a:endParaRPr lang="en-US" dirty="0" smtClean="0"/>
          </a:p>
          <a:p>
            <a:endParaRPr lang="en-US" dirty="0"/>
          </a:p>
          <a:p>
            <a:pPr marL="0" indent="0">
              <a:buNone/>
            </a:pPr>
            <a:endParaRPr lang="en-US" dirty="0"/>
          </a:p>
        </p:txBody>
      </p:sp>
    </p:spTree>
    <p:extLst>
      <p:ext uri="{BB962C8B-B14F-4D97-AF65-F5344CB8AC3E}">
        <p14:creationId xmlns:p14="http://schemas.microsoft.com/office/powerpoint/2010/main" val="2746142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a:t>
            </a:r>
            <a:r>
              <a:rPr lang="en-US" dirty="0" smtClean="0"/>
              <a:t>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36</a:t>
            </a:fld>
            <a:endParaRPr lang="en-US" dirty="0"/>
          </a:p>
        </p:txBody>
      </p:sp>
      <p:sp>
        <p:nvSpPr>
          <p:cNvPr id="7" name="Content Placeholder 2"/>
          <p:cNvSpPr>
            <a:spLocks noGrp="1"/>
          </p:cNvSpPr>
          <p:nvPr>
            <p:ph sz="half" idx="1"/>
          </p:nvPr>
        </p:nvSpPr>
        <p:spPr>
          <a:xfrm>
            <a:off x="685800" y="1447800"/>
            <a:ext cx="10820400" cy="4908550"/>
          </a:xfrm>
        </p:spPr>
        <p:txBody>
          <a:bodyPr>
            <a:normAutofit/>
          </a:bodyPr>
          <a:lstStyle/>
          <a:p>
            <a:pPr marL="0" indent="0">
              <a:buNone/>
            </a:pPr>
            <a:r>
              <a:rPr lang="en-US" u="sng" dirty="0" smtClean="0"/>
              <a:t>Section 4:</a:t>
            </a:r>
            <a:r>
              <a:rPr lang="en-US" dirty="0" smtClean="0"/>
              <a:t> Supplier</a:t>
            </a:r>
          </a:p>
          <a:p>
            <a:pPr marL="914400" lvl="1" indent="-457200">
              <a:lnSpc>
                <a:spcPct val="120000"/>
              </a:lnSpc>
              <a:spcBef>
                <a:spcPts val="0"/>
              </a:spcBef>
              <a:spcAft>
                <a:spcPts val="0"/>
              </a:spcAft>
              <a:buFont typeface="+mj-lt"/>
              <a:buAutoNum type="arabicPeriod"/>
            </a:pPr>
            <a:r>
              <a:rPr lang="en-US" dirty="0" smtClean="0"/>
              <a:t>Does the documentation indicate the material was fo</a:t>
            </a:r>
            <a:r>
              <a:rPr lang="en-US" dirty="0" smtClean="0"/>
              <a:t>r the correct product?</a:t>
            </a:r>
          </a:p>
          <a:p>
            <a:pPr marL="914400" lvl="1" indent="-457200">
              <a:lnSpc>
                <a:spcPct val="120000"/>
              </a:lnSpc>
              <a:spcBef>
                <a:spcPts val="0"/>
              </a:spcBef>
              <a:spcAft>
                <a:spcPts val="0"/>
              </a:spcAft>
              <a:buFont typeface="+mj-lt"/>
              <a:buAutoNum type="arabicPeriod"/>
            </a:pPr>
            <a:r>
              <a:rPr lang="en-US" dirty="0" smtClean="0"/>
              <a:t>Was the supplier utilized at any time during the procurement process?</a:t>
            </a:r>
          </a:p>
          <a:p>
            <a:pPr marL="1371600" lvl="2" indent="-457200">
              <a:lnSpc>
                <a:spcPct val="120000"/>
              </a:lnSpc>
              <a:spcBef>
                <a:spcPts val="0"/>
              </a:spcBef>
              <a:spcAft>
                <a:spcPts val="0"/>
              </a:spcAft>
              <a:buFont typeface="+mj-lt"/>
              <a:buAutoNum type="alphaLcParenR"/>
            </a:pPr>
            <a:r>
              <a:rPr lang="en-US" dirty="0" smtClean="0"/>
              <a:t>If no, go to Section 5. </a:t>
            </a:r>
          </a:p>
          <a:p>
            <a:pPr marL="1371600" lvl="2" indent="-457200">
              <a:lnSpc>
                <a:spcPct val="120000"/>
              </a:lnSpc>
              <a:spcBef>
                <a:spcPts val="0"/>
              </a:spcBef>
              <a:spcAft>
                <a:spcPts val="0"/>
              </a:spcAft>
              <a:buFont typeface="+mj-lt"/>
              <a:buAutoNum type="alphaLcParenR"/>
            </a:pPr>
            <a:r>
              <a:rPr lang="en-US" dirty="0" smtClean="0"/>
              <a:t>If yes, continue. </a:t>
            </a:r>
          </a:p>
          <a:p>
            <a:pPr marL="914400" lvl="1" indent="-457200">
              <a:lnSpc>
                <a:spcPct val="120000"/>
              </a:lnSpc>
              <a:spcBef>
                <a:spcPts val="0"/>
              </a:spcBef>
              <a:spcAft>
                <a:spcPts val="0"/>
              </a:spcAft>
              <a:buFont typeface="+mj-lt"/>
              <a:buAutoNum type="arabicPeriod"/>
            </a:pPr>
            <a:r>
              <a:rPr lang="en-US" dirty="0" smtClean="0"/>
              <a:t>Is the supplier located in the United States?</a:t>
            </a:r>
          </a:p>
          <a:p>
            <a:pPr marL="914400" lvl="1" indent="-457200">
              <a:lnSpc>
                <a:spcPct val="120000"/>
              </a:lnSpc>
              <a:spcBef>
                <a:spcPts val="0"/>
              </a:spcBef>
              <a:spcAft>
                <a:spcPts val="0"/>
              </a:spcAft>
              <a:buFont typeface="+mj-lt"/>
              <a:buAutoNum type="arabicPeriod"/>
            </a:pPr>
            <a:r>
              <a:rPr lang="en-US" dirty="0" smtClean="0"/>
              <a:t>Does the documentation indicate that the product was ever exported and then returned to the United States?</a:t>
            </a:r>
          </a:p>
          <a:p>
            <a:pPr marL="914400" lvl="1" indent="-457200">
              <a:lnSpc>
                <a:spcPct val="120000"/>
              </a:lnSpc>
              <a:spcBef>
                <a:spcPts val="0"/>
              </a:spcBef>
              <a:spcAft>
                <a:spcPts val="0"/>
              </a:spcAft>
              <a:buFont typeface="+mj-lt"/>
              <a:buAutoNum type="arabicPeriod"/>
            </a:pPr>
            <a:r>
              <a:rPr lang="en-US" dirty="0" smtClean="0"/>
              <a:t>Is the weight/quantity indicated on the Bill of Lading or proof of transfer or sale enough to cover the weight of the material being supplied?</a:t>
            </a:r>
            <a:endParaRPr lang="en-US" dirty="0" smtClean="0"/>
          </a:p>
          <a:p>
            <a:pPr marL="457200" lvl="1" indent="0">
              <a:buNone/>
            </a:pPr>
            <a:endParaRPr lang="en-US" dirty="0"/>
          </a:p>
          <a:p>
            <a:pPr marL="914400" lvl="1" indent="-457200">
              <a:buFont typeface="+mj-lt"/>
              <a:buAutoNum type="arabicPeriod"/>
            </a:pPr>
            <a:endParaRPr lang="en-US" dirty="0" smtClean="0"/>
          </a:p>
          <a:p>
            <a:pPr marL="457200" indent="-457200">
              <a:buFont typeface="+mj-lt"/>
              <a:buAutoNum type="arabicPeriod"/>
            </a:pPr>
            <a:endParaRPr lang="en-US" b="1" dirty="0" smtClean="0"/>
          </a:p>
          <a:p>
            <a:pPr marL="0" indent="0">
              <a:buNone/>
            </a:pPr>
            <a:endParaRPr lang="en-US" b="1" dirty="0"/>
          </a:p>
          <a:p>
            <a:pPr marL="0" indent="0">
              <a:buNone/>
            </a:pPr>
            <a:endParaRPr lang="en-US" dirty="0"/>
          </a:p>
          <a:p>
            <a:endParaRPr lang="en-US" dirty="0" smtClean="0"/>
          </a:p>
          <a:p>
            <a:endParaRPr lang="en-US" dirty="0"/>
          </a:p>
          <a:p>
            <a:pPr marL="0" indent="0">
              <a:buNone/>
            </a:pPr>
            <a:endParaRPr lang="en-US" dirty="0"/>
          </a:p>
        </p:txBody>
      </p:sp>
    </p:spTree>
    <p:extLst>
      <p:ext uri="{BB962C8B-B14F-4D97-AF65-F5344CB8AC3E}">
        <p14:creationId xmlns:p14="http://schemas.microsoft.com/office/powerpoint/2010/main" val="2272219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a:t>
            </a:r>
            <a:r>
              <a:rPr lang="en-US" dirty="0" smtClean="0"/>
              <a:t>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37</a:t>
            </a:fld>
            <a:endParaRPr lang="en-US" dirty="0"/>
          </a:p>
        </p:txBody>
      </p:sp>
      <p:sp>
        <p:nvSpPr>
          <p:cNvPr id="7" name="Content Placeholder 2"/>
          <p:cNvSpPr>
            <a:spLocks noGrp="1"/>
          </p:cNvSpPr>
          <p:nvPr>
            <p:ph sz="half" idx="1"/>
          </p:nvPr>
        </p:nvSpPr>
        <p:spPr>
          <a:xfrm>
            <a:off x="685800" y="1447800"/>
            <a:ext cx="10820400" cy="4908550"/>
          </a:xfrm>
        </p:spPr>
        <p:txBody>
          <a:bodyPr>
            <a:normAutofit/>
          </a:bodyPr>
          <a:lstStyle/>
          <a:p>
            <a:pPr marL="0" indent="0">
              <a:buNone/>
            </a:pPr>
            <a:r>
              <a:rPr lang="en-US" u="sng" dirty="0" smtClean="0"/>
              <a:t>Section 5:</a:t>
            </a:r>
            <a:r>
              <a:rPr lang="en-US" dirty="0" smtClean="0"/>
              <a:t> Certification of Compliance</a:t>
            </a:r>
          </a:p>
          <a:p>
            <a:pPr marL="914400" lvl="1" indent="-457200">
              <a:lnSpc>
                <a:spcPct val="120000"/>
              </a:lnSpc>
              <a:spcBef>
                <a:spcPts val="0"/>
              </a:spcBef>
              <a:spcAft>
                <a:spcPts val="0"/>
              </a:spcAft>
              <a:buFont typeface="+mj-lt"/>
              <a:buAutoNum type="arabicPeriod"/>
            </a:pPr>
            <a:r>
              <a:rPr lang="en-US" dirty="0" smtClean="0"/>
              <a:t>Is the cover letter filled out completely?</a:t>
            </a:r>
          </a:p>
          <a:p>
            <a:pPr marL="914400" lvl="1" indent="-457200">
              <a:lnSpc>
                <a:spcPct val="120000"/>
              </a:lnSpc>
              <a:spcBef>
                <a:spcPts val="0"/>
              </a:spcBef>
              <a:spcAft>
                <a:spcPts val="0"/>
              </a:spcAft>
              <a:buFont typeface="+mj-lt"/>
              <a:buAutoNum type="arabicPeriod"/>
            </a:pPr>
            <a:r>
              <a:rPr lang="en-US" dirty="0" smtClean="0"/>
              <a:t>Do the item number and description match what is being paid?</a:t>
            </a:r>
          </a:p>
          <a:p>
            <a:pPr marL="914400" lvl="1" indent="-457200">
              <a:lnSpc>
                <a:spcPct val="120000"/>
              </a:lnSpc>
              <a:spcBef>
                <a:spcPts val="0"/>
              </a:spcBef>
              <a:spcAft>
                <a:spcPts val="0"/>
              </a:spcAft>
              <a:buFont typeface="+mj-lt"/>
              <a:buAutoNum type="arabicPeriod"/>
            </a:pPr>
            <a:r>
              <a:rPr lang="en-US" dirty="0" smtClean="0"/>
              <a:t>Does the weight indicated match the weights on the Bills of Lading and the Buy America Certifications?</a:t>
            </a:r>
          </a:p>
          <a:p>
            <a:pPr marL="914400" lvl="1" indent="-457200">
              <a:lnSpc>
                <a:spcPct val="120000"/>
              </a:lnSpc>
              <a:spcBef>
                <a:spcPts val="0"/>
              </a:spcBef>
              <a:spcAft>
                <a:spcPts val="0"/>
              </a:spcAft>
              <a:buFont typeface="+mj-lt"/>
              <a:buAutoNum type="arabicPeriod"/>
            </a:pPr>
            <a:r>
              <a:rPr lang="en-US" dirty="0" smtClean="0"/>
              <a:t>Are all the heat numbers, lot numbers, or batch numbers listed and do they match the Buy America certifications?</a:t>
            </a:r>
          </a:p>
          <a:p>
            <a:pPr marL="914400" lvl="1" indent="-457200">
              <a:lnSpc>
                <a:spcPct val="120000"/>
              </a:lnSpc>
              <a:spcBef>
                <a:spcPts val="0"/>
              </a:spcBef>
              <a:spcAft>
                <a:spcPts val="0"/>
              </a:spcAft>
              <a:buFont typeface="+mj-lt"/>
              <a:buAutoNum type="arabicPeriod"/>
            </a:pPr>
            <a:r>
              <a:rPr lang="en-US" dirty="0" smtClean="0"/>
              <a:t>Is the manufacturer listed?</a:t>
            </a:r>
          </a:p>
          <a:p>
            <a:pPr marL="914400" lvl="1" indent="-457200">
              <a:lnSpc>
                <a:spcPct val="120000"/>
              </a:lnSpc>
              <a:spcBef>
                <a:spcPts val="0"/>
              </a:spcBef>
              <a:spcAft>
                <a:spcPts val="0"/>
              </a:spcAft>
              <a:buFont typeface="+mj-lt"/>
              <a:buAutoNum type="arabicPeriod"/>
            </a:pPr>
            <a:r>
              <a:rPr lang="en-US" dirty="0" smtClean="0"/>
              <a:t>Is the COC signed by an Authorized Representative for the Contractor?</a:t>
            </a:r>
            <a:endParaRPr lang="en-US" dirty="0" smtClean="0"/>
          </a:p>
          <a:p>
            <a:pPr marL="457200" lvl="1" indent="0">
              <a:buNone/>
            </a:pPr>
            <a:endParaRPr lang="en-US" dirty="0"/>
          </a:p>
          <a:p>
            <a:pPr marL="914400" lvl="1" indent="-457200">
              <a:buFont typeface="+mj-lt"/>
              <a:buAutoNum type="arabicPeriod"/>
            </a:pPr>
            <a:endParaRPr lang="en-US" dirty="0" smtClean="0"/>
          </a:p>
          <a:p>
            <a:pPr marL="457200" indent="-457200">
              <a:buFont typeface="+mj-lt"/>
              <a:buAutoNum type="arabicPeriod"/>
            </a:pPr>
            <a:endParaRPr lang="en-US" b="1" dirty="0" smtClean="0"/>
          </a:p>
          <a:p>
            <a:pPr marL="0" indent="0">
              <a:buNone/>
            </a:pPr>
            <a:endParaRPr lang="en-US" b="1" dirty="0"/>
          </a:p>
          <a:p>
            <a:pPr marL="0" indent="0">
              <a:buNone/>
            </a:pPr>
            <a:endParaRPr lang="en-US" dirty="0"/>
          </a:p>
          <a:p>
            <a:endParaRPr lang="en-US" dirty="0" smtClean="0"/>
          </a:p>
          <a:p>
            <a:endParaRPr lang="en-US" dirty="0"/>
          </a:p>
          <a:p>
            <a:pPr marL="0" indent="0">
              <a:buNone/>
            </a:pPr>
            <a:endParaRPr lang="en-US" dirty="0"/>
          </a:p>
        </p:txBody>
      </p:sp>
    </p:spTree>
    <p:extLst>
      <p:ext uri="{BB962C8B-B14F-4D97-AF65-F5344CB8AC3E}">
        <p14:creationId xmlns:p14="http://schemas.microsoft.com/office/powerpoint/2010/main" val="2832449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a:t>
            </a: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a:t>
            </a:r>
            <a:r>
              <a:rPr lang="en-US" dirty="0" smtClean="0"/>
              <a:t>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38</a:t>
            </a:fld>
            <a:endParaRPr lang="en-US" dirty="0"/>
          </a:p>
        </p:txBody>
      </p:sp>
      <p:sp>
        <p:nvSpPr>
          <p:cNvPr id="7" name="Content Placeholder 2"/>
          <p:cNvSpPr>
            <a:spLocks noGrp="1"/>
          </p:cNvSpPr>
          <p:nvPr>
            <p:ph sz="half" idx="1"/>
          </p:nvPr>
        </p:nvSpPr>
        <p:spPr>
          <a:xfrm>
            <a:off x="685800" y="1447800"/>
            <a:ext cx="10820400" cy="4908550"/>
          </a:xfrm>
        </p:spPr>
        <p:txBody>
          <a:bodyPr>
            <a:normAutofit fontScale="77500" lnSpcReduction="20000"/>
          </a:bodyPr>
          <a:lstStyle/>
          <a:p>
            <a:pPr marL="0" indent="0">
              <a:buNone/>
            </a:pPr>
            <a:r>
              <a:rPr lang="en-US" u="sng" dirty="0" smtClean="0"/>
              <a:t>Section 6:</a:t>
            </a:r>
            <a:r>
              <a:rPr lang="en-US" dirty="0" smtClean="0"/>
              <a:t> Prior to Permanent Incorporation</a:t>
            </a:r>
          </a:p>
          <a:p>
            <a:pPr marL="914400" lvl="1" indent="-457200">
              <a:lnSpc>
                <a:spcPct val="120000"/>
              </a:lnSpc>
              <a:spcBef>
                <a:spcPts val="0"/>
              </a:spcBef>
              <a:spcAft>
                <a:spcPts val="0"/>
              </a:spcAft>
              <a:buFont typeface="+mj-lt"/>
              <a:buAutoNum type="arabicPeriod"/>
            </a:pPr>
            <a:r>
              <a:rPr lang="en-US" dirty="0" smtClean="0"/>
              <a:t>Contractor has certified in writing to the Project Engineer on a monthly basis that the delivered quantity of each material meets the contract Buy America requirements. </a:t>
            </a:r>
          </a:p>
          <a:p>
            <a:pPr marL="914400" lvl="1" indent="-457200">
              <a:lnSpc>
                <a:spcPct val="120000"/>
              </a:lnSpc>
              <a:spcBef>
                <a:spcPts val="0"/>
              </a:spcBef>
              <a:spcAft>
                <a:spcPts val="0"/>
              </a:spcAft>
              <a:buFont typeface="+mj-lt"/>
              <a:buAutoNum type="arabicPeriod"/>
            </a:pPr>
            <a:r>
              <a:rPr lang="en-US" dirty="0" smtClean="0"/>
              <a:t>Were the above documents submitted to the Project Engineer within 5 days of the cutoff date for the monthly progress payment?</a:t>
            </a:r>
          </a:p>
          <a:p>
            <a:pPr marL="914400" lvl="1" indent="-457200">
              <a:lnSpc>
                <a:spcPct val="120000"/>
              </a:lnSpc>
              <a:spcBef>
                <a:spcPts val="0"/>
              </a:spcBef>
              <a:spcAft>
                <a:spcPts val="0"/>
              </a:spcAft>
              <a:buFont typeface="+mj-lt"/>
              <a:buAutoNum type="arabicPeriod"/>
            </a:pPr>
            <a:r>
              <a:rPr lang="en-US" dirty="0" smtClean="0"/>
              <a:t>Does the document show the pay item, quantity of material delivered to the project, and the quantity of material installed by the cutoff date for the monthly progress payment?</a:t>
            </a:r>
          </a:p>
          <a:p>
            <a:pPr marL="914400" lvl="1" indent="-457200">
              <a:lnSpc>
                <a:spcPct val="120000"/>
              </a:lnSpc>
              <a:spcBef>
                <a:spcPts val="0"/>
              </a:spcBef>
              <a:spcAft>
                <a:spcPts val="0"/>
              </a:spcAft>
              <a:buFont typeface="+mj-lt"/>
              <a:buAutoNum type="arabicPeriod"/>
            </a:pPr>
            <a:r>
              <a:rPr lang="en-US" dirty="0" smtClean="0"/>
              <a:t>Does the summary also reconcile the pay item quantities to the submitted Buy America Certifications?</a:t>
            </a:r>
          </a:p>
          <a:p>
            <a:pPr marL="914400" lvl="1" indent="-457200">
              <a:lnSpc>
                <a:spcPct val="120000"/>
              </a:lnSpc>
              <a:spcBef>
                <a:spcPts val="0"/>
              </a:spcBef>
              <a:spcAft>
                <a:spcPts val="0"/>
              </a:spcAft>
              <a:buFont typeface="+mj-lt"/>
              <a:buAutoNum type="arabicPeriod"/>
            </a:pPr>
            <a:r>
              <a:rPr lang="en-US" dirty="0" smtClean="0"/>
              <a:t>Is the original Buy America Certification from the Supplier on file in the Contractor’s project office?</a:t>
            </a:r>
          </a:p>
          <a:p>
            <a:pPr marL="914400" lvl="1" indent="-457200">
              <a:lnSpc>
                <a:spcPct val="120000"/>
              </a:lnSpc>
              <a:spcBef>
                <a:spcPts val="0"/>
              </a:spcBef>
              <a:spcAft>
                <a:spcPts val="0"/>
              </a:spcAft>
              <a:buFont typeface="+mj-lt"/>
              <a:buAutoNum type="arabicPeriod"/>
            </a:pPr>
            <a:r>
              <a:rPr lang="en-US" dirty="0" smtClean="0"/>
              <a:t>Are the steel or iron products in compliance with the plans and specifications of the project?</a:t>
            </a:r>
          </a:p>
          <a:p>
            <a:pPr marL="914400" lvl="1" indent="-457200">
              <a:lnSpc>
                <a:spcPct val="120000"/>
              </a:lnSpc>
              <a:spcBef>
                <a:spcPts val="0"/>
              </a:spcBef>
              <a:spcAft>
                <a:spcPts val="0"/>
              </a:spcAft>
              <a:buFont typeface="+mj-lt"/>
              <a:buAutoNum type="arabicPeriod"/>
            </a:pPr>
            <a:r>
              <a:rPr lang="en-US" dirty="0" smtClean="0"/>
              <a:t>Has the Contractor maintained a document summarizing the date and quantity of the material utilizing CDOT’s </a:t>
            </a:r>
            <a:r>
              <a:rPr lang="en-US" dirty="0" smtClean="0"/>
              <a:t>Item Number(s) and Item Description(s) delivered to the project?</a:t>
            </a:r>
          </a:p>
          <a:p>
            <a:pPr marL="914400" lvl="1" indent="-457200">
              <a:lnSpc>
                <a:spcPct val="120000"/>
              </a:lnSpc>
              <a:spcBef>
                <a:spcPts val="0"/>
              </a:spcBef>
              <a:spcAft>
                <a:spcPts val="0"/>
              </a:spcAft>
              <a:buFont typeface="+mj-lt"/>
              <a:buAutoNum type="arabicPeriod"/>
            </a:pPr>
            <a:r>
              <a:rPr lang="en-US" dirty="0" smtClean="0"/>
              <a:t>Has the Contractor maintained a document summarizing the quantity of material installed during the month?</a:t>
            </a:r>
          </a:p>
          <a:p>
            <a:pPr marL="914400" lvl="1" indent="-457200">
              <a:lnSpc>
                <a:spcPct val="120000"/>
              </a:lnSpc>
              <a:spcBef>
                <a:spcPts val="0"/>
              </a:spcBef>
              <a:spcAft>
                <a:spcPts val="0"/>
              </a:spcAft>
              <a:buFont typeface="+mj-lt"/>
              <a:buAutoNum type="arabicPeriod"/>
            </a:pPr>
            <a:r>
              <a:rPr lang="en-US" dirty="0" smtClean="0"/>
              <a:t>Has the Contractor maintained documentation of project delivered cost of all foreign steel or iron permanently incorporated into the project on a monthly basis?</a:t>
            </a:r>
          </a:p>
          <a:p>
            <a:pPr marL="914400" lvl="1" indent="-457200">
              <a:lnSpc>
                <a:spcPct val="120000"/>
              </a:lnSpc>
              <a:spcBef>
                <a:spcPts val="0"/>
              </a:spcBef>
              <a:spcAft>
                <a:spcPts val="0"/>
              </a:spcAft>
              <a:buFont typeface="+mj-lt"/>
              <a:buAutoNum type="arabicPeriod"/>
            </a:pPr>
            <a:r>
              <a:rPr lang="en-US" dirty="0" smtClean="0"/>
              <a:t>Has a monthly summary been provided even if no steel or iron products are incorporated into the project during the month?</a:t>
            </a:r>
          </a:p>
          <a:p>
            <a:pPr marL="914400" lvl="1" indent="-457200">
              <a:lnSpc>
                <a:spcPct val="120000"/>
              </a:lnSpc>
              <a:spcBef>
                <a:spcPts val="0"/>
              </a:spcBef>
              <a:spcAft>
                <a:spcPts val="0"/>
              </a:spcAft>
              <a:buFont typeface="+mj-lt"/>
              <a:buAutoNum type="arabicPeriod"/>
            </a:pPr>
            <a:r>
              <a:rPr lang="en-US" dirty="0" smtClean="0"/>
              <a:t>The Contractor has certified in writing that the documentation of file and the steel or iron products are in compliance with Buy America?</a:t>
            </a:r>
            <a:endParaRPr lang="en-US" dirty="0" smtClean="0"/>
          </a:p>
          <a:p>
            <a:pPr marL="457200" lvl="1" indent="0">
              <a:buNone/>
            </a:pPr>
            <a:endParaRPr lang="en-US" dirty="0"/>
          </a:p>
          <a:p>
            <a:pPr marL="914400" lvl="1" indent="-457200">
              <a:buFont typeface="+mj-lt"/>
              <a:buAutoNum type="arabicPeriod"/>
            </a:pPr>
            <a:endParaRPr lang="en-US" dirty="0" smtClean="0"/>
          </a:p>
          <a:p>
            <a:pPr marL="457200" indent="-457200">
              <a:buFont typeface="+mj-lt"/>
              <a:buAutoNum type="arabicPeriod"/>
            </a:pPr>
            <a:endParaRPr lang="en-US" b="1" dirty="0" smtClean="0"/>
          </a:p>
          <a:p>
            <a:pPr marL="0" indent="0">
              <a:buNone/>
            </a:pPr>
            <a:endParaRPr lang="en-US" b="1" dirty="0"/>
          </a:p>
          <a:p>
            <a:pPr marL="0" indent="0">
              <a:buNone/>
            </a:pPr>
            <a:endParaRPr lang="en-US" dirty="0"/>
          </a:p>
          <a:p>
            <a:endParaRPr lang="en-US" dirty="0" smtClean="0"/>
          </a:p>
          <a:p>
            <a:endParaRPr lang="en-US" dirty="0"/>
          </a:p>
          <a:p>
            <a:pPr marL="0" indent="0">
              <a:buNone/>
            </a:pPr>
            <a:endParaRPr lang="en-US" dirty="0"/>
          </a:p>
        </p:txBody>
      </p:sp>
    </p:spTree>
    <p:extLst>
      <p:ext uri="{BB962C8B-B14F-4D97-AF65-F5344CB8AC3E}">
        <p14:creationId xmlns:p14="http://schemas.microsoft.com/office/powerpoint/2010/main" val="3981002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FBBD74-E74A-1F44-B389-F1B3FDFDCA6D}" type="datetime4">
              <a:rPr lang="en-US" smtClean="0"/>
              <a:pPr/>
              <a:t>May 19, 2021</a:t>
            </a:fld>
            <a:endParaRPr lang="en-US"/>
          </a:p>
        </p:txBody>
      </p:sp>
      <p:sp>
        <p:nvSpPr>
          <p:cNvPr id="3" name="Footer Placeholder 2"/>
          <p:cNvSpPr>
            <a:spLocks noGrp="1"/>
          </p:cNvSpPr>
          <p:nvPr>
            <p:ph type="ftr" sz="quarter" idx="11"/>
          </p:nvPr>
        </p:nvSpPr>
        <p:spPr/>
        <p:txBody>
          <a:bodyPr/>
          <a:lstStyle/>
          <a:p>
            <a:r>
              <a:rPr lang="en-US" dirty="0" smtClean="0"/>
              <a:t>Buy America Requirements and Documentation</a:t>
            </a:r>
            <a:endParaRPr lang="en-US" dirty="0"/>
          </a:p>
        </p:txBody>
      </p:sp>
      <p:sp>
        <p:nvSpPr>
          <p:cNvPr id="4" name="Slide Number Placeholder 3"/>
          <p:cNvSpPr>
            <a:spLocks noGrp="1"/>
          </p:cNvSpPr>
          <p:nvPr>
            <p:ph type="sldNum" sz="quarter" idx="12"/>
          </p:nvPr>
        </p:nvSpPr>
        <p:spPr/>
        <p:txBody>
          <a:bodyPr/>
          <a:lstStyle/>
          <a:p>
            <a:fld id="{610D23B8-E39C-3C44-8D82-EE8D5596F35C}" type="slidenum">
              <a:rPr lang="en-US" smtClean="0"/>
              <a:pPr/>
              <a:t>39</a:t>
            </a:fld>
            <a:endParaRPr lang="en-US"/>
          </a:p>
        </p:txBody>
      </p:sp>
      <p:sp>
        <p:nvSpPr>
          <p:cNvPr id="8" name="Title 7"/>
          <p:cNvSpPr>
            <a:spLocks noGrp="1"/>
          </p:cNvSpPr>
          <p:nvPr>
            <p:ph type="title"/>
          </p:nvPr>
        </p:nvSpPr>
        <p:spPr/>
        <p:txBody>
          <a:bodyPr>
            <a:normAutofit/>
          </a:bodyPr>
          <a:lstStyle/>
          <a:p>
            <a:r>
              <a:rPr lang="en-US" sz="4400" dirty="0" smtClean="0"/>
              <a:t>Thank you!</a:t>
            </a:r>
            <a:endParaRPr lang="en-US" sz="4400" dirty="0"/>
          </a:p>
        </p:txBody>
      </p:sp>
      <p:sp>
        <p:nvSpPr>
          <p:cNvPr id="9" name="Text Placeholder 8"/>
          <p:cNvSpPr>
            <a:spLocks noGrp="1"/>
          </p:cNvSpPr>
          <p:nvPr>
            <p:ph type="body" sz="quarter" idx="13"/>
          </p:nvPr>
        </p:nvSpPr>
        <p:spPr>
          <a:xfrm>
            <a:off x="685800" y="3274613"/>
            <a:ext cx="10820400" cy="1811737"/>
          </a:xfrm>
        </p:spPr>
        <p:txBody>
          <a:bodyPr>
            <a:normAutofit/>
          </a:bodyPr>
          <a:lstStyle/>
          <a:p>
            <a:pPr marL="0" indent="0" algn="ctr">
              <a:buNone/>
            </a:pPr>
            <a:r>
              <a:rPr lang="en-US" sz="2800" dirty="0" smtClean="0"/>
              <a:t>For </a:t>
            </a:r>
            <a:r>
              <a:rPr lang="en-US" sz="2800" dirty="0"/>
              <a:t>questions or comments please contact:</a:t>
            </a:r>
          </a:p>
          <a:p>
            <a:pPr marL="457200" lvl="1" indent="0" algn="ctr">
              <a:buNone/>
            </a:pPr>
            <a:r>
              <a:rPr lang="en-US" sz="2800" dirty="0">
                <a:solidFill>
                  <a:srgbClr val="000099"/>
                </a:solidFill>
              </a:rPr>
              <a:t>Melody Perkins, P.E.</a:t>
            </a:r>
            <a:br>
              <a:rPr lang="en-US" sz="2800" dirty="0">
                <a:solidFill>
                  <a:srgbClr val="000099"/>
                </a:solidFill>
              </a:rPr>
            </a:br>
            <a:r>
              <a:rPr lang="en-US" sz="2800" dirty="0">
                <a:solidFill>
                  <a:srgbClr val="000099"/>
                </a:solidFill>
              </a:rPr>
              <a:t>Pavement Design and Documentation Manager</a:t>
            </a:r>
            <a:r>
              <a:rPr lang="en-US" sz="2800" dirty="0"/>
              <a:t/>
            </a:r>
            <a:br>
              <a:rPr lang="en-US" sz="2800" dirty="0"/>
            </a:br>
            <a:r>
              <a:rPr lang="en-US" sz="2800" dirty="0">
                <a:hlinkClick r:id="rId3"/>
              </a:rPr>
              <a:t>melody.perkins@state.co.us</a:t>
            </a:r>
            <a:r>
              <a:rPr lang="en-US" sz="2800" dirty="0"/>
              <a:t> | </a:t>
            </a:r>
            <a:r>
              <a:rPr lang="en-US" sz="2800" dirty="0">
                <a:solidFill>
                  <a:srgbClr val="000099"/>
                </a:solidFill>
              </a:rPr>
              <a:t>303.398.6561</a:t>
            </a:r>
            <a:endParaRPr lang="en-US" sz="2800" dirty="0"/>
          </a:p>
        </p:txBody>
      </p:sp>
    </p:spTree>
    <p:extLst>
      <p:ext uri="{BB962C8B-B14F-4D97-AF65-F5344CB8AC3E}">
        <p14:creationId xmlns:p14="http://schemas.microsoft.com/office/powerpoint/2010/main" val="2100525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sz="half" idx="1"/>
          </p:nvPr>
        </p:nvSpPr>
        <p:spPr>
          <a:xfrm>
            <a:off x="1426128" y="1828801"/>
            <a:ext cx="9253057" cy="4295162"/>
          </a:xfrm>
        </p:spPr>
        <p:txBody>
          <a:bodyPr/>
          <a:lstStyle/>
          <a:p>
            <a:pPr marL="0" lvl="0" indent="0">
              <a:buNone/>
            </a:pPr>
            <a:r>
              <a:rPr lang="en-US" dirty="0" smtClean="0"/>
              <a:t>Buy America </a:t>
            </a:r>
            <a:r>
              <a:rPr lang="en-US" dirty="0"/>
              <a:t>requires the use of domestic steel and iron </a:t>
            </a:r>
            <a:r>
              <a:rPr lang="en-US" dirty="0" smtClean="0"/>
              <a:t>in </a:t>
            </a:r>
            <a:r>
              <a:rPr lang="en-US" dirty="0"/>
              <a:t>Federally funded construction projects.</a:t>
            </a:r>
            <a:endParaRPr lang="en-US" sz="1100" dirty="0"/>
          </a:p>
          <a:p>
            <a:pPr marL="0" indent="0">
              <a:buNone/>
            </a:pPr>
            <a:r>
              <a:rPr lang="en-US" sz="1100" dirty="0"/>
              <a:t> </a:t>
            </a:r>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4</a:t>
            </a:fld>
            <a:endParaRPr lang="en-US"/>
          </a:p>
        </p:txBody>
      </p:sp>
      <p:pic>
        <p:nvPicPr>
          <p:cNvPr id="7"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522" y="3148256"/>
            <a:ext cx="3380064" cy="1923743"/>
          </a:xfrm>
          <a:prstGeom prst="rect">
            <a:avLst/>
          </a:prstGeom>
        </p:spPr>
      </p:pic>
      <p:pic>
        <p:nvPicPr>
          <p:cNvPr id="8"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341" y="3180662"/>
            <a:ext cx="2213512" cy="1523218"/>
          </a:xfrm>
          <a:prstGeom prst="rect">
            <a:avLst/>
          </a:prstGeom>
        </p:spPr>
      </p:pic>
      <p:pic>
        <p:nvPicPr>
          <p:cNvPr id="12" name="Content Placeholder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482" y="3180662"/>
            <a:ext cx="2078557" cy="1523218"/>
          </a:xfrm>
          <a:prstGeom prst="rect">
            <a:avLst/>
          </a:prstGeom>
        </p:spPr>
      </p:pic>
      <p:pic>
        <p:nvPicPr>
          <p:cNvPr id="13" name="Content Placeholder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665" y="3675356"/>
            <a:ext cx="1103004" cy="551502"/>
          </a:xfrm>
          <a:prstGeom prst="rect">
            <a:avLst/>
          </a:prstGeom>
        </p:spPr>
      </p:pic>
      <p:pic>
        <p:nvPicPr>
          <p:cNvPr id="14" name="Content Placeholder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1921" y="3625379"/>
            <a:ext cx="1103004" cy="551502"/>
          </a:xfrm>
          <a:prstGeom prst="rect">
            <a:avLst/>
          </a:prstGeom>
        </p:spPr>
      </p:pic>
    </p:spTree>
    <p:extLst>
      <p:ext uri="{BB962C8B-B14F-4D97-AF65-F5344CB8AC3E}">
        <p14:creationId xmlns:p14="http://schemas.microsoft.com/office/powerpoint/2010/main" val="1429134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Requirements</a:t>
            </a:r>
            <a:endParaRPr lang="en-US" dirty="0"/>
          </a:p>
        </p:txBody>
      </p:sp>
      <p:sp>
        <p:nvSpPr>
          <p:cNvPr id="3" name="Content Placeholder 2"/>
          <p:cNvSpPr>
            <a:spLocks noGrp="1"/>
          </p:cNvSpPr>
          <p:nvPr>
            <p:ph sz="half" idx="1"/>
          </p:nvPr>
        </p:nvSpPr>
        <p:spPr>
          <a:xfrm>
            <a:off x="685800" y="2030574"/>
            <a:ext cx="10820400" cy="2433638"/>
          </a:xfrm>
        </p:spPr>
        <p:txBody>
          <a:bodyPr>
            <a:normAutofit/>
          </a:bodyPr>
          <a:lstStyle/>
          <a:p>
            <a:pPr marL="0" indent="0">
              <a:buNone/>
            </a:pPr>
            <a:r>
              <a:rPr lang="en-US" u="sng" dirty="0"/>
              <a:t>All</a:t>
            </a:r>
            <a:r>
              <a:rPr lang="en-US" dirty="0"/>
              <a:t> manufacturing processes, including the application of a coating, for </a:t>
            </a:r>
            <a:r>
              <a:rPr lang="en-US" u="sng" dirty="0"/>
              <a:t>all</a:t>
            </a:r>
            <a:r>
              <a:rPr lang="en-US" dirty="0"/>
              <a:t> steel and iron products permanently incorporated in the work </a:t>
            </a:r>
            <a:r>
              <a:rPr lang="en-US" b="1" dirty="0"/>
              <a:t>shall have occurred in the United States of America. </a:t>
            </a:r>
            <a:endParaRPr lang="en-US" b="1" dirty="0" smtClean="0"/>
          </a:p>
          <a:p>
            <a:pPr marL="0" indent="0">
              <a:buNone/>
            </a:pPr>
            <a:endParaRPr lang="en-US" b="1" dirty="0"/>
          </a:p>
          <a:p>
            <a:pPr marL="0" indent="0">
              <a:buNone/>
            </a:pPr>
            <a:r>
              <a:rPr lang="en-US" dirty="0" smtClean="0"/>
              <a:t>All </a:t>
            </a:r>
            <a:r>
              <a:rPr lang="en-US" dirty="0"/>
              <a:t>manufacturing processes are defined as “processes required to change the raw ore or scrap metal into the finished, in-place steel or iron product”.</a:t>
            </a:r>
          </a:p>
          <a:p>
            <a:pPr marL="0" indent="0">
              <a:buNone/>
            </a:pPr>
            <a:endParaRPr lang="en-US" dirty="0"/>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5</a:t>
            </a:fld>
            <a:endParaRPr lang="en-US"/>
          </a:p>
        </p:txBody>
      </p:sp>
    </p:spTree>
    <p:extLst>
      <p:ext uri="{BB962C8B-B14F-4D97-AF65-F5344CB8AC3E}">
        <p14:creationId xmlns:p14="http://schemas.microsoft.com/office/powerpoint/2010/main" val="3858882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sz="half" idx="1"/>
          </p:nvPr>
        </p:nvSpPr>
        <p:spPr>
          <a:xfrm>
            <a:off x="578224" y="1692275"/>
            <a:ext cx="10820400" cy="4576763"/>
          </a:xfrm>
        </p:spPr>
        <p:txBody>
          <a:bodyPr/>
          <a:lstStyle/>
          <a:p>
            <a:pPr marL="0" lvl="0" indent="0">
              <a:lnSpc>
                <a:spcPct val="200000"/>
              </a:lnSpc>
              <a:buNone/>
            </a:pPr>
            <a:r>
              <a:rPr lang="en-US" b="1" dirty="0" smtClean="0"/>
              <a:t>Processes </a:t>
            </a:r>
            <a:r>
              <a:rPr lang="en-US" b="1" dirty="0"/>
              <a:t>include but are not limited to</a:t>
            </a:r>
            <a:r>
              <a:rPr lang="en-US" b="1" dirty="0" smtClean="0"/>
              <a:t>:</a:t>
            </a:r>
            <a:endParaRPr lang="en-US" dirty="0"/>
          </a:p>
          <a:p>
            <a:pPr lvl="2"/>
            <a:r>
              <a:rPr lang="en-US" sz="2400" dirty="0"/>
              <a:t>Initial melting and mixing</a:t>
            </a:r>
          </a:p>
          <a:p>
            <a:pPr lvl="2"/>
            <a:r>
              <a:rPr lang="en-US" sz="2400" dirty="0"/>
              <a:t>Fabrications </a:t>
            </a:r>
          </a:p>
          <a:p>
            <a:pPr lvl="2"/>
            <a:r>
              <a:rPr lang="en-US" sz="2400" dirty="0"/>
              <a:t>Alterations to the size or shape</a:t>
            </a:r>
          </a:p>
          <a:p>
            <a:pPr lvl="2"/>
            <a:r>
              <a:rPr lang="en-US" sz="2400" dirty="0"/>
              <a:t>Chemical modifications </a:t>
            </a:r>
          </a:p>
          <a:p>
            <a:pPr lvl="2"/>
            <a:r>
              <a:rPr lang="en-US" sz="2400" dirty="0"/>
              <a:t>Coatings (galvanized or epoxy)</a:t>
            </a:r>
          </a:p>
          <a:p>
            <a:pPr lvl="2"/>
            <a:r>
              <a:rPr lang="en-US" sz="2400" dirty="0"/>
              <a:t>Any other processes prior to arriving at a project.  </a:t>
            </a:r>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6</a:t>
            </a:fld>
            <a:endParaRPr lang="en-US"/>
          </a:p>
        </p:txBody>
      </p:sp>
      <p:pic>
        <p:nvPicPr>
          <p:cNvPr id="7" name="Content Placeholder 2"/>
          <p:cNvPicPr>
            <a:picLocks noChangeAspect="1"/>
          </p:cNvPicPr>
          <p:nvPr/>
        </p:nvPicPr>
        <p:blipFill rotWithShape="1">
          <a:blip r:embed="rId3">
            <a:extLst>
              <a:ext uri="{28A0092B-C50C-407E-A947-70E740481C1C}">
                <a14:useLocalDpi xmlns:a14="http://schemas.microsoft.com/office/drawing/2010/main" val="0"/>
              </a:ext>
            </a:extLst>
          </a:blip>
          <a:srcRect l="-1565" t="1652" r="1565" b="10465"/>
          <a:stretch/>
        </p:blipFill>
        <p:spPr>
          <a:xfrm>
            <a:off x="7890486" y="1284603"/>
            <a:ext cx="2526580" cy="1656786"/>
          </a:xfrm>
          <a:prstGeom prst="rect">
            <a:avLst/>
          </a:prstGeom>
        </p:spPr>
      </p:pic>
      <p:pic>
        <p:nvPicPr>
          <p:cNvPr id="8"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286" y="3082992"/>
            <a:ext cx="2550338" cy="1690984"/>
          </a:xfrm>
          <a:prstGeom prst="rect">
            <a:avLst/>
          </a:prstGeom>
        </p:spPr>
      </p:pic>
      <p:pic>
        <p:nvPicPr>
          <p:cNvPr id="12" name="Content Placeholder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5336" y="5016859"/>
            <a:ext cx="2382522" cy="1617304"/>
          </a:xfrm>
          <a:prstGeom prst="rect">
            <a:avLst/>
          </a:prstGeom>
        </p:spPr>
      </p:pic>
    </p:spTree>
    <p:extLst>
      <p:ext uri="{BB962C8B-B14F-4D97-AF65-F5344CB8AC3E}">
        <p14:creationId xmlns:p14="http://schemas.microsoft.com/office/powerpoint/2010/main" val="2944754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sz="half" idx="1"/>
          </p:nvPr>
        </p:nvSpPr>
        <p:spPr>
          <a:xfrm>
            <a:off x="1208314" y="1801360"/>
            <a:ext cx="9938657" cy="3924526"/>
          </a:xfrm>
        </p:spPr>
        <p:txBody>
          <a:bodyPr>
            <a:normAutofit/>
          </a:bodyPr>
          <a:lstStyle/>
          <a:p>
            <a:pPr marL="0" lvl="0" indent="0">
              <a:spcBef>
                <a:spcPts val="0"/>
              </a:spcBef>
              <a:spcAft>
                <a:spcPts val="0"/>
              </a:spcAft>
              <a:buNone/>
            </a:pPr>
            <a:r>
              <a:rPr lang="en-US" dirty="0"/>
              <a:t>All processes must occur in the United States. </a:t>
            </a:r>
            <a:r>
              <a:rPr lang="en-US" b="1" dirty="0" smtClean="0"/>
              <a:t>At </a:t>
            </a:r>
            <a:r>
              <a:rPr lang="en-US" b="1" dirty="0"/>
              <a:t>no time may an item cross the US border for any reason</a:t>
            </a:r>
            <a:r>
              <a:rPr lang="en-US" b="1" dirty="0" smtClean="0"/>
              <a:t>.</a:t>
            </a:r>
          </a:p>
          <a:p>
            <a:pPr marL="0" lvl="0" indent="0">
              <a:spcBef>
                <a:spcPts val="0"/>
              </a:spcBef>
              <a:spcAft>
                <a:spcPts val="0"/>
              </a:spcAft>
              <a:buNone/>
            </a:pPr>
            <a:endParaRPr lang="en-US" b="1" dirty="0"/>
          </a:p>
          <a:p>
            <a:pPr marL="0" indent="0">
              <a:spcBef>
                <a:spcPts val="0"/>
              </a:spcBef>
              <a:spcAft>
                <a:spcPts val="0"/>
              </a:spcAft>
              <a:buNone/>
            </a:pPr>
            <a:r>
              <a:rPr lang="en-US" u="sng" dirty="0" smtClean="0">
                <a:solidFill>
                  <a:srgbClr val="000099"/>
                </a:solidFill>
              </a:rPr>
              <a:t>Scenario</a:t>
            </a:r>
            <a:r>
              <a:rPr lang="en-US" dirty="0" smtClean="0">
                <a:solidFill>
                  <a:srgbClr val="000099"/>
                </a:solidFill>
              </a:rPr>
              <a:t>:  </a:t>
            </a:r>
            <a:r>
              <a:rPr lang="en-US" dirty="0">
                <a:solidFill>
                  <a:srgbClr val="000099"/>
                </a:solidFill>
              </a:rPr>
              <a:t>A reinforcing bar in melted, sized and shaped in Michigan</a:t>
            </a:r>
            <a:r>
              <a:rPr lang="en-US" dirty="0" smtClean="0">
                <a:solidFill>
                  <a:srgbClr val="000099"/>
                </a:solidFill>
              </a:rPr>
              <a:t>. </a:t>
            </a:r>
            <a:r>
              <a:rPr lang="en-US" dirty="0">
                <a:solidFill>
                  <a:srgbClr val="000099"/>
                </a:solidFill>
              </a:rPr>
              <a:t>The bar then is sent to Canada for epoxy coating and sent back to the US. </a:t>
            </a:r>
            <a:r>
              <a:rPr lang="en-US" dirty="0" smtClean="0">
                <a:solidFill>
                  <a:srgbClr val="000099"/>
                </a:solidFill>
              </a:rPr>
              <a:t>This </a:t>
            </a:r>
            <a:r>
              <a:rPr lang="en-US" dirty="0">
                <a:solidFill>
                  <a:srgbClr val="000099"/>
                </a:solidFill>
              </a:rPr>
              <a:t>steel no longer meets the </a:t>
            </a:r>
            <a:r>
              <a:rPr lang="en-US" dirty="0" smtClean="0">
                <a:solidFill>
                  <a:srgbClr val="000099"/>
                </a:solidFill>
              </a:rPr>
              <a:t>Buy America </a:t>
            </a:r>
            <a:r>
              <a:rPr lang="en-US" dirty="0">
                <a:solidFill>
                  <a:srgbClr val="000099"/>
                </a:solidFill>
              </a:rPr>
              <a:t>requirement and may not be permanently incorporated into a Federally funded project</a:t>
            </a:r>
            <a:r>
              <a:rPr lang="en-US" dirty="0" smtClean="0">
                <a:solidFill>
                  <a:srgbClr val="000099"/>
                </a:solidFill>
              </a:rPr>
              <a:t>.</a:t>
            </a:r>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a:t>
            </a:r>
            <a:r>
              <a:rPr lang="en-US" dirty="0" smtClean="0"/>
              <a:t>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7</a:t>
            </a:fld>
            <a:endParaRPr lang="en-US"/>
          </a:p>
        </p:txBody>
      </p:sp>
      <p:pic>
        <p:nvPicPr>
          <p:cNvPr id="5" name="Picture 4" descr="Placing deck steel | A grid of epoxy-coated rebar has been ..."/>
          <p:cNvPicPr>
            <a:picLocks noChangeAspect="1"/>
          </p:cNvPicPr>
          <p:nvPr/>
        </p:nvPicPr>
        <p:blipFill rotWithShape="1">
          <a:blip r:embed="rId3">
            <a:extLst>
              <a:ext uri="{28A0092B-C50C-407E-A947-70E740481C1C}">
                <a14:useLocalDpi xmlns:a14="http://schemas.microsoft.com/office/drawing/2010/main" val="0"/>
              </a:ext>
            </a:extLst>
          </a:blip>
          <a:srcRect l="27381" t="34603" b="16508"/>
          <a:stretch/>
        </p:blipFill>
        <p:spPr>
          <a:xfrm>
            <a:off x="6716485" y="4491135"/>
            <a:ext cx="3069771" cy="1549983"/>
          </a:xfrm>
          <a:prstGeom prst="rect">
            <a:avLst/>
          </a:prstGeom>
        </p:spPr>
      </p:pic>
      <p:pic>
        <p:nvPicPr>
          <p:cNvPr id="6" name="Picture 5" descr="Free Images : rope, old, remote, equipment, sailing, gray ..."/>
          <p:cNvPicPr>
            <a:picLocks noChangeAspect="1"/>
          </p:cNvPicPr>
          <p:nvPr/>
        </p:nvPicPr>
        <p:blipFill rotWithShape="1">
          <a:blip r:embed="rId4">
            <a:extLst>
              <a:ext uri="{28A0092B-C50C-407E-A947-70E740481C1C}">
                <a14:useLocalDpi xmlns:a14="http://schemas.microsoft.com/office/drawing/2010/main" val="0"/>
              </a:ext>
            </a:extLst>
          </a:blip>
          <a:srcRect t="30264"/>
          <a:stretch/>
        </p:blipFill>
        <p:spPr>
          <a:xfrm>
            <a:off x="2285999" y="4484914"/>
            <a:ext cx="3069771" cy="1556204"/>
          </a:xfrm>
          <a:prstGeom prst="rect">
            <a:avLst/>
          </a:prstGeom>
        </p:spPr>
      </p:pic>
    </p:spTree>
    <p:extLst>
      <p:ext uri="{BB962C8B-B14F-4D97-AF65-F5344CB8AC3E}">
        <p14:creationId xmlns:p14="http://schemas.microsoft.com/office/powerpoint/2010/main" val="69290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sz="half" idx="1"/>
          </p:nvPr>
        </p:nvSpPr>
        <p:spPr>
          <a:xfrm>
            <a:off x="685801" y="1779587"/>
            <a:ext cx="5836024" cy="4576763"/>
          </a:xfrm>
        </p:spPr>
        <p:txBody>
          <a:bodyPr>
            <a:normAutofit/>
          </a:bodyPr>
          <a:lstStyle/>
          <a:p>
            <a:pPr marL="0" indent="0">
              <a:lnSpc>
                <a:spcPct val="100000"/>
              </a:lnSpc>
              <a:spcBef>
                <a:spcPts val="0"/>
              </a:spcBef>
              <a:spcAft>
                <a:spcPts val="0"/>
              </a:spcAft>
              <a:buNone/>
            </a:pPr>
            <a:r>
              <a:rPr lang="en-US" b="1" dirty="0"/>
              <a:t>Note:</a:t>
            </a:r>
            <a:endParaRPr lang="en-US" dirty="0"/>
          </a:p>
          <a:p>
            <a:pPr marL="0" indent="0">
              <a:spcBef>
                <a:spcPts val="0"/>
              </a:spcBef>
              <a:spcAft>
                <a:spcPts val="0"/>
              </a:spcAft>
              <a:buNone/>
            </a:pPr>
            <a:r>
              <a:rPr lang="en-US" dirty="0"/>
              <a:t>Buy America strictly limits, but does not eliminate, the amount of foreign steel used on Federally funded construction projects. Foreign steel will be discussed </a:t>
            </a:r>
            <a:r>
              <a:rPr lang="en-US" dirty="0" smtClean="0"/>
              <a:t>later </a:t>
            </a:r>
            <a:r>
              <a:rPr lang="en-US" dirty="0"/>
              <a:t>in this presentation.</a:t>
            </a:r>
          </a:p>
          <a:p>
            <a:pPr marL="0" lvl="0" indent="0">
              <a:spcBef>
                <a:spcPts val="0"/>
              </a:spcBef>
              <a:spcAft>
                <a:spcPts val="0"/>
              </a:spcAft>
              <a:buNone/>
            </a:pPr>
            <a:endParaRPr lang="en-US" dirty="0"/>
          </a:p>
          <a:p>
            <a:pPr marL="0" lvl="0" indent="0">
              <a:spcBef>
                <a:spcPts val="0"/>
              </a:spcBef>
              <a:spcAft>
                <a:spcPts val="0"/>
              </a:spcAft>
              <a:buNone/>
            </a:pPr>
            <a:r>
              <a:rPr lang="en-US" dirty="0" smtClean="0"/>
              <a:t>The following slides contain examples of products subject to Buy America requirements.</a:t>
            </a:r>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a:t>
            </a:r>
            <a:r>
              <a:rPr lang="en-US" dirty="0" smtClean="0"/>
              <a:t>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8</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671" y="1779587"/>
            <a:ext cx="4437529" cy="3464766"/>
          </a:xfrm>
          <a:prstGeom prst="rect">
            <a:avLst/>
          </a:prstGeom>
        </p:spPr>
      </p:pic>
    </p:spTree>
    <p:extLst>
      <p:ext uri="{BB962C8B-B14F-4D97-AF65-F5344CB8AC3E}">
        <p14:creationId xmlns:p14="http://schemas.microsoft.com/office/powerpoint/2010/main" val="3314044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988" y="-2"/>
            <a:ext cx="8709212" cy="1143002"/>
          </a:xfrm>
        </p:spPr>
        <p:txBody>
          <a:bodyPr/>
          <a:lstStyle/>
          <a:p>
            <a:r>
              <a:rPr lang="en-US" dirty="0" smtClean="0"/>
              <a:t>Non-Exempt Products</a:t>
            </a:r>
            <a:endParaRPr lang="en-US" dirty="0"/>
          </a:p>
        </p:txBody>
      </p:sp>
      <p:sp>
        <p:nvSpPr>
          <p:cNvPr id="3" name="Content Placeholder 2"/>
          <p:cNvSpPr>
            <a:spLocks noGrp="1"/>
          </p:cNvSpPr>
          <p:nvPr>
            <p:ph sz="half" idx="1"/>
          </p:nvPr>
        </p:nvSpPr>
        <p:spPr>
          <a:xfrm>
            <a:off x="685800" y="1800904"/>
            <a:ext cx="7274859" cy="4223377"/>
          </a:xfrm>
        </p:spPr>
        <p:txBody>
          <a:bodyPr>
            <a:normAutofit/>
          </a:bodyPr>
          <a:lstStyle/>
          <a:p>
            <a:pPr marL="0" indent="0">
              <a:buNone/>
            </a:pPr>
            <a:r>
              <a:rPr lang="en-US" b="1" dirty="0"/>
              <a:t>Examples of products subject to Buy America requirements include, but are not limited </a:t>
            </a:r>
            <a:r>
              <a:rPr lang="en-US" b="1" dirty="0" smtClean="0"/>
              <a:t>to the following:</a:t>
            </a:r>
          </a:p>
          <a:p>
            <a:r>
              <a:rPr lang="en-US" dirty="0" smtClean="0"/>
              <a:t>steel or iron products used in pavements, bridges, tunnels or other structures, which include, but are not limited to, the following: fabricated structural steel, reinforcing steel, piling, high strength bolts, anchor bolts, dowel bars, permanently incorporated sheet piling, bridge bearings, cable wire/strand, pre-stressing / post-tensioning wire, motor/machinery brakes and other equipment for moveable structures; </a:t>
            </a:r>
          </a:p>
          <a:p>
            <a:pPr marL="0" indent="0">
              <a:buNone/>
            </a:pPr>
            <a:endParaRPr lang="en-US" dirty="0"/>
          </a:p>
          <a:p>
            <a:endParaRPr lang="en-US" dirty="0"/>
          </a:p>
          <a:p>
            <a:pPr marL="0" indent="0">
              <a:buNone/>
            </a:pPr>
            <a:endParaRPr lang="en-US" dirty="0"/>
          </a:p>
          <a:p>
            <a:endParaRPr lang="en-US" dirty="0" smtClean="0"/>
          </a:p>
          <a:p>
            <a:endParaRPr lang="en-US" dirty="0"/>
          </a:p>
          <a:p>
            <a:pPr marL="0" indent="0">
              <a:buNone/>
            </a:pPr>
            <a:endParaRPr lang="en-US" dirty="0"/>
          </a:p>
        </p:txBody>
      </p:sp>
      <p:sp>
        <p:nvSpPr>
          <p:cNvPr id="9" name="Date Placeholder 8"/>
          <p:cNvSpPr>
            <a:spLocks noGrp="1"/>
          </p:cNvSpPr>
          <p:nvPr>
            <p:ph type="dt" sz="half" idx="10"/>
          </p:nvPr>
        </p:nvSpPr>
        <p:spPr/>
        <p:txBody>
          <a:bodyPr/>
          <a:lstStyle/>
          <a:p>
            <a:fld id="{81FD5EFC-F70E-1C40-BD49-94B0111850EF}" type="datetime4">
              <a:rPr lang="en-US" smtClean="0"/>
              <a:t>May 19, 2021</a:t>
            </a:fld>
            <a:endParaRPr lang="en-US"/>
          </a:p>
        </p:txBody>
      </p:sp>
      <p:sp>
        <p:nvSpPr>
          <p:cNvPr id="10" name="Footer Placeholder 9"/>
          <p:cNvSpPr>
            <a:spLocks noGrp="1"/>
          </p:cNvSpPr>
          <p:nvPr>
            <p:ph type="ftr" sz="quarter" idx="11"/>
          </p:nvPr>
        </p:nvSpPr>
        <p:spPr/>
        <p:txBody>
          <a:bodyPr/>
          <a:lstStyle/>
          <a:p>
            <a:r>
              <a:rPr lang="en-US" dirty="0" smtClean="0"/>
              <a:t>Buy America Requirements and Documentation</a:t>
            </a:r>
            <a:endParaRPr lang="en-US" dirty="0"/>
          </a:p>
        </p:txBody>
      </p:sp>
      <p:sp>
        <p:nvSpPr>
          <p:cNvPr id="11" name="Slide Number Placeholder 10"/>
          <p:cNvSpPr>
            <a:spLocks noGrp="1"/>
          </p:cNvSpPr>
          <p:nvPr>
            <p:ph type="sldNum" sz="quarter" idx="12"/>
          </p:nvPr>
        </p:nvSpPr>
        <p:spPr/>
        <p:txBody>
          <a:bodyPr/>
          <a:lstStyle/>
          <a:p>
            <a:fld id="{610D23B8-E39C-3C44-8D82-EE8D5596F35C}" type="slidenum">
              <a:rPr lang="en-US" smtClean="0"/>
              <a:t>9</a:t>
            </a:fld>
            <a:endParaRPr lang="en-US"/>
          </a:p>
        </p:txBody>
      </p:sp>
      <p:pic>
        <p:nvPicPr>
          <p:cNvPr id="4" name="Picture 3" descr="Steel Construction Bar Rebar · Free photo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428" y="1800904"/>
            <a:ext cx="2902772" cy="2177079"/>
          </a:xfrm>
          <a:prstGeom prst="rect">
            <a:avLst/>
          </a:prstGeom>
        </p:spPr>
      </p:pic>
      <p:pic>
        <p:nvPicPr>
          <p:cNvPr id="5" name="Picture 4" descr="Direct tension indicator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1363" y="4174886"/>
            <a:ext cx="2894837" cy="1553562"/>
          </a:xfrm>
          <a:prstGeom prst="rect">
            <a:avLst/>
          </a:prstGeom>
        </p:spPr>
      </p:pic>
    </p:spTree>
    <p:extLst>
      <p:ext uri="{BB962C8B-B14F-4D97-AF65-F5344CB8AC3E}">
        <p14:creationId xmlns:p14="http://schemas.microsoft.com/office/powerpoint/2010/main" val="3770294802"/>
      </p:ext>
    </p:extLst>
  </p:cSld>
  <p:clrMapOvr>
    <a:masterClrMapping/>
  </p:clrMapOvr>
</p:sld>
</file>

<file path=ppt/theme/theme1.xml><?xml version="1.0" encoding="utf-8"?>
<a:theme xmlns:a="http://schemas.openxmlformats.org/drawingml/2006/main" name="CDOT Title Slide">
  <a:themeElements>
    <a:clrScheme name="Custom 1">
      <a:dk1>
        <a:srgbClr val="000000"/>
      </a:dk1>
      <a:lt1>
        <a:srgbClr val="FFFFFF"/>
      </a:lt1>
      <a:dk2>
        <a:srgbClr val="7F7F7F"/>
      </a:dk2>
      <a:lt2>
        <a:srgbClr val="E7E6E6"/>
      </a:lt2>
      <a:accent1>
        <a:srgbClr val="001970"/>
      </a:accent1>
      <a:accent2>
        <a:srgbClr val="EF7420"/>
      </a:accent2>
      <a:accent3>
        <a:srgbClr val="C3002F"/>
      </a:accent3>
      <a:accent4>
        <a:srgbClr val="FFD000"/>
      </a:accent4>
      <a:accent5>
        <a:srgbClr val="245D39"/>
      </a:accent5>
      <a:accent6>
        <a:srgbClr val="6D3A5D"/>
      </a:accent6>
      <a:hlink>
        <a:srgbClr val="EF7420"/>
      </a:hlink>
      <a:folHlink>
        <a:srgbClr val="00197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B5699ED-91B0-774E-BC66-F8865C125628}" vid="{8A8783F6-F748-AB45-9D39-4D1977BC6DCE}"/>
    </a:ext>
  </a:extLst>
</a:theme>
</file>

<file path=ppt/theme/theme2.xml><?xml version="1.0" encoding="utf-8"?>
<a:theme xmlns:a="http://schemas.openxmlformats.org/drawingml/2006/main" name="Content">
  <a:themeElements>
    <a:clrScheme name="Custom 1">
      <a:dk1>
        <a:srgbClr val="000000"/>
      </a:dk1>
      <a:lt1>
        <a:srgbClr val="FFFFFF"/>
      </a:lt1>
      <a:dk2>
        <a:srgbClr val="7F7F7F"/>
      </a:dk2>
      <a:lt2>
        <a:srgbClr val="E7E6E6"/>
      </a:lt2>
      <a:accent1>
        <a:srgbClr val="001970"/>
      </a:accent1>
      <a:accent2>
        <a:srgbClr val="EF7420"/>
      </a:accent2>
      <a:accent3>
        <a:srgbClr val="C3002F"/>
      </a:accent3>
      <a:accent4>
        <a:srgbClr val="FFD000"/>
      </a:accent4>
      <a:accent5>
        <a:srgbClr val="245D39"/>
      </a:accent5>
      <a:accent6>
        <a:srgbClr val="6D3A5D"/>
      </a:accent6>
      <a:hlink>
        <a:srgbClr val="EF7420"/>
      </a:hlink>
      <a:folHlink>
        <a:srgbClr val="00197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B5699ED-91B0-774E-BC66-F8865C125628}" vid="{9E3539B5-D6D7-A443-8D6A-92D8178571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CDOTPPTemp</Template>
  <TotalTime>2707</TotalTime>
  <Words>3021</Words>
  <Application>Microsoft Office PowerPoint</Application>
  <PresentationFormat>Widescreen</PresentationFormat>
  <Paragraphs>470</Paragraphs>
  <Slides>39</Slides>
  <Notes>39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Arial</vt:lpstr>
      <vt:lpstr>Calibri</vt:lpstr>
      <vt:lpstr>Trebuchet MS</vt:lpstr>
      <vt:lpstr>CDOT Title Slide</vt:lpstr>
      <vt:lpstr>Content</vt:lpstr>
      <vt:lpstr>Buy America Requirements and Documentation</vt:lpstr>
      <vt:lpstr>Presentation Outline</vt:lpstr>
      <vt:lpstr>Introduction</vt:lpstr>
      <vt:lpstr>Requirements</vt:lpstr>
      <vt:lpstr>Requirements</vt:lpstr>
      <vt:lpstr>Requirements</vt:lpstr>
      <vt:lpstr>Requirements</vt:lpstr>
      <vt:lpstr>Requirements</vt:lpstr>
      <vt:lpstr>Non-Exempt Products</vt:lpstr>
      <vt:lpstr>Non-Exempt Products</vt:lpstr>
      <vt:lpstr>Non-Exempt Products</vt:lpstr>
      <vt:lpstr>Non-Exempt Products</vt:lpstr>
      <vt:lpstr>Non-Exempt Products</vt:lpstr>
      <vt:lpstr>Non-Exempt Products</vt:lpstr>
      <vt:lpstr>Waivers</vt:lpstr>
      <vt:lpstr>Exempt Products</vt:lpstr>
      <vt:lpstr>Exempt Products</vt:lpstr>
      <vt:lpstr>Exempt Products</vt:lpstr>
      <vt:lpstr>Exempt Products</vt:lpstr>
      <vt:lpstr>Foreign Steel</vt:lpstr>
      <vt:lpstr>Documentation - Requirements</vt:lpstr>
      <vt:lpstr>Documentation - Requirements</vt:lpstr>
      <vt:lpstr>Documentation - Requirements</vt:lpstr>
      <vt:lpstr>Documentation - Requirements</vt:lpstr>
      <vt:lpstr>Documentation - Requirements</vt:lpstr>
      <vt:lpstr>Documentation – Submittal and Access</vt:lpstr>
      <vt:lpstr>Documentation – Submittal and Access</vt:lpstr>
      <vt:lpstr>Documentation - Examples</vt:lpstr>
      <vt:lpstr>Documentation - Examples</vt:lpstr>
      <vt:lpstr>Documentation - Examples</vt:lpstr>
      <vt:lpstr>Documentation - Examples</vt:lpstr>
      <vt:lpstr>Documentation – Example Process</vt:lpstr>
      <vt:lpstr>Checklist</vt:lpstr>
      <vt:lpstr>Checklist</vt:lpstr>
      <vt:lpstr>Checklist</vt:lpstr>
      <vt:lpstr>Checklist</vt:lpstr>
      <vt:lpstr>Checklist</vt:lpstr>
      <vt:lpstr>Checklist</vt:lpstr>
      <vt:lpstr>Thank you!</vt:lpstr>
    </vt:vector>
  </TitlesOfParts>
  <Company>CDOT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your new PowerPoint template</dc:title>
  <dc:creator>Perkins, Melody</dc:creator>
  <cp:lastModifiedBy>Goodale, Hailey</cp:lastModifiedBy>
  <cp:revision>41</cp:revision>
  <cp:lastPrinted>2019-10-09T16:55:01Z</cp:lastPrinted>
  <dcterms:created xsi:type="dcterms:W3CDTF">2020-04-22T04:20:00Z</dcterms:created>
  <dcterms:modified xsi:type="dcterms:W3CDTF">2021-05-19T18:47:14Z</dcterms:modified>
</cp:coreProperties>
</file>