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9" r:id="rId2"/>
    <p:sldId id="310" r:id="rId3"/>
    <p:sldId id="304" r:id="rId4"/>
    <p:sldId id="312" r:id="rId5"/>
    <p:sldId id="313" r:id="rId6"/>
    <p:sldId id="314" r:id="rId7"/>
    <p:sldId id="315" r:id="rId8"/>
    <p:sldId id="316" r:id="rId9"/>
    <p:sldId id="30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20" autoAdjust="0"/>
  </p:normalViewPr>
  <p:slideViewPr>
    <p:cSldViewPr>
      <p:cViewPr>
        <p:scale>
          <a:sx n="90" d="100"/>
          <a:sy n="90" d="100"/>
        </p:scale>
        <p:origin x="-59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EB5AD29-EB2D-45EA-9617-CA71C69ED595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0B9465-D6B2-41D8-959D-CBB71D7F6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25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B9465-D6B2-41D8-959D-CBB71D7F66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000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BBBC0-E6BB-472A-87E6-EFF69ABBAC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25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BBBC0-E6BB-472A-87E6-EFF69ABBAC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76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BBBC0-E6BB-472A-87E6-EFF69ABBAC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25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BBBC0-E6BB-472A-87E6-EFF69ABBAC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3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B9465-D6B2-41D8-959D-CBB71D7F66A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B9465-D6B2-41D8-959D-CBB71D7F66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82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BBBC0-E6BB-472A-87E6-EFF69ABBAC4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10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8BFE-1B99-47AA-93D0-CE3D53B739C4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DFFA-7AA1-48EC-8DFB-8B3787A63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2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B871-829D-4AD5-AFDF-5D594C89ECBB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DFFA-7AA1-48EC-8DFB-8B3787A63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9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BDCE-6F1E-45DE-8512-B75490C29ED7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DFFA-7AA1-48EC-8DFB-8B3787A63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9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215B-A77A-4B97-8094-55B0688E9FA9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DFFA-7AA1-48EC-8DFB-8B3787A63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8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6EE6-611F-4D3F-A041-F6D6A98F6495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DFFA-7AA1-48EC-8DFB-8B3787A63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7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9605-AA83-4620-9BDE-BAAB782F0494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DFFA-7AA1-48EC-8DFB-8B3787A63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3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43FD-489D-42CB-9022-1AA10D8D6BF3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DFFA-7AA1-48EC-8DFB-8B3787A63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4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51F5-EA13-4257-9A83-889D5BC1DBD9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DFFA-7AA1-48EC-8DFB-8B3787A63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9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5F1E-BE11-499D-B24F-D3A67C709BA2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DFFA-7AA1-48EC-8DFB-8B3787A63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8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3D7E-CC7F-4657-9977-9845317B0BD1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DFFA-7AA1-48EC-8DFB-8B3787A63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0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F4B8-A193-4993-AEE0-48A91106A14E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DFFA-7AA1-48EC-8DFB-8B3787A63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18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D3826-A68C-49CF-BB3D-E2350F647E3D}" type="datetime1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0DFFA-7AA1-48EC-8DFB-8B3787A63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3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Grant Application and Problem ID Introductory Webinar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Overview of Grant Application Process </a:t>
            </a:r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2014 Problem Identification Report Overview</a:t>
            </a:r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Q and 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4788091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2600" dirty="0" smtClean="0"/>
              <a:t>Applications for funding due to OTS on April 1, 2014 by 3:00 pm</a:t>
            </a:r>
          </a:p>
          <a:p>
            <a:pPr algn="ctr">
              <a:buNone/>
            </a:pPr>
            <a:endParaRPr lang="en-US" sz="2600" dirty="0" smtClean="0"/>
          </a:p>
          <a:p>
            <a:pPr marL="0" indent="0" algn="ctr">
              <a:buNone/>
            </a:pPr>
            <a:r>
              <a:rPr lang="en-US" sz="2600" dirty="0" smtClean="0"/>
              <a:t>http://www.coloradodot.info/business/grants/safetygrants/ots-fy-2015-funding-opportunities</a:t>
            </a:r>
          </a:p>
          <a:p>
            <a:pPr marL="0" indent="0" algn="ctr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en-US" sz="2600" dirty="0" smtClean="0"/>
              <a:t>RFA</a:t>
            </a:r>
          </a:p>
          <a:p>
            <a:pPr lvl="1">
              <a:buFont typeface="Wingdings" pitchFamily="2" charset="2"/>
              <a:buChar char="ü"/>
            </a:pPr>
            <a:r>
              <a:rPr lang="en-US" sz="2600" dirty="0" smtClean="0"/>
              <a:t>Project Application Instructions and Template</a:t>
            </a:r>
          </a:p>
          <a:p>
            <a:pPr lvl="1">
              <a:buFont typeface="Wingdings" pitchFamily="2" charset="2"/>
              <a:buChar char="ü"/>
            </a:pPr>
            <a:r>
              <a:rPr lang="en-US" sz="2600" dirty="0" smtClean="0"/>
              <a:t>Detailed Budget Template and Instructions</a:t>
            </a:r>
          </a:p>
          <a:p>
            <a:pPr lvl="1">
              <a:buFont typeface="Wingdings" pitchFamily="2" charset="2"/>
              <a:buChar char="ü"/>
            </a:pPr>
            <a:r>
              <a:rPr lang="en-US" sz="2600" dirty="0" smtClean="0"/>
              <a:t>Score Sheet</a:t>
            </a:r>
          </a:p>
          <a:p>
            <a:pPr lvl="1">
              <a:buFont typeface="Wingdings" pitchFamily="2" charset="2"/>
              <a:buChar char="ü"/>
            </a:pPr>
            <a:r>
              <a:rPr lang="en-US" sz="2600" dirty="0" smtClean="0"/>
              <a:t>Data Sources</a:t>
            </a:r>
          </a:p>
          <a:p>
            <a:pPr lvl="1"/>
            <a:endParaRPr lang="en-US" sz="2600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	Application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4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Application Process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 smtClean="0"/>
              <a:t>Funds available through MAP-21</a:t>
            </a:r>
          </a:p>
          <a:p>
            <a:pPr>
              <a:buNone/>
              <a:defRPr/>
            </a:pPr>
            <a:endParaRPr lang="en-US" sz="28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 smtClean="0"/>
              <a:t>Must address one of 10 Core Performance Measures</a:t>
            </a:r>
          </a:p>
          <a:p>
            <a:pPr>
              <a:buNone/>
              <a:defRPr/>
            </a:pPr>
            <a:endParaRPr lang="en-US" sz="28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 smtClean="0"/>
              <a:t>Projects are for Federal Fiscal Year 2015 </a:t>
            </a:r>
          </a:p>
          <a:p>
            <a:pPr algn="ctr">
              <a:buNone/>
              <a:defRPr/>
            </a:pPr>
            <a:r>
              <a:rPr lang="en-US" sz="2800" dirty="0" smtClean="0"/>
              <a:t>October 1, 2014 through September 30, 2015</a:t>
            </a:r>
            <a:endParaRPr lang="en-US" sz="2800" dirty="0"/>
          </a:p>
          <a:p>
            <a:pPr>
              <a:buFont typeface="Wingdings" pitchFamily="2" charset="2"/>
              <a:buNone/>
              <a:defRPr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44927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NHTSA </a:t>
            </a:r>
            <a:r>
              <a:rPr lang="en-US" dirty="0" smtClean="0"/>
              <a:t>Performance </a:t>
            </a:r>
            <a:r>
              <a:rPr lang="en-US" dirty="0"/>
              <a:t>Measures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endParaRPr lang="en-US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/>
              <a:t>C-1. Reduce the number of traffic fatalities </a:t>
            </a:r>
            <a:endParaRPr lang="en-US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C-2. Reduce the number of serious injuries in traffic </a:t>
            </a:r>
            <a:r>
              <a:rPr lang="en-US" dirty="0" smtClean="0"/>
              <a:t>crashes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C-3. Reduce the fatalities per Vehicle Miles Traveled (VMT</a:t>
            </a:r>
            <a:r>
              <a:rPr lang="en-US" dirty="0" smtClean="0"/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C-4. Reduce the number of unrestrained passenger vehicle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occupant fatalities, all seat positions </a:t>
            </a: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C-5. Reduce the number of fatalities in crashes involving a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driver or motorcycle operator with a BAC of .08 and </a:t>
            </a:r>
            <a:r>
              <a:rPr lang="en-US" dirty="0" smtClean="0"/>
              <a:t>above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6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4000" dirty="0"/>
              <a:t>NHTSA Performance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2500" dirty="0" smtClean="0"/>
              <a:t>C-6. Reduce the number of speeding-related fatalities</a:t>
            </a:r>
          </a:p>
          <a:p>
            <a:pPr>
              <a:buFont typeface="Wingdings" pitchFamily="2" charset="2"/>
              <a:buNone/>
              <a:defRPr/>
            </a:pPr>
            <a:endParaRPr lang="en-US" sz="25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500" dirty="0" smtClean="0"/>
              <a:t>C-7</a:t>
            </a:r>
            <a:r>
              <a:rPr lang="en-US" sz="2500" dirty="0"/>
              <a:t>. Reduce the number of motorcyclist fatalities  </a:t>
            </a:r>
            <a:endParaRPr lang="en-US" sz="2500" dirty="0" smtClean="0"/>
          </a:p>
          <a:p>
            <a:pPr>
              <a:buFont typeface="Wingdings" pitchFamily="2" charset="2"/>
              <a:buNone/>
              <a:defRPr/>
            </a:pPr>
            <a:endParaRPr lang="en-US" sz="2500" dirty="0"/>
          </a:p>
          <a:p>
            <a:pPr>
              <a:buFont typeface="Wingdings" pitchFamily="2" charset="2"/>
              <a:buNone/>
              <a:defRPr/>
            </a:pPr>
            <a:r>
              <a:rPr lang="en-US" sz="2500" dirty="0"/>
              <a:t>C-8. Reduce the number of unhelmeted motorcyclist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dirty="0"/>
              <a:t>fatalities </a:t>
            </a:r>
            <a:endParaRPr lang="en-US" sz="2500" dirty="0" smtClean="0"/>
          </a:p>
          <a:p>
            <a:pPr>
              <a:buFont typeface="Wingdings" pitchFamily="2" charset="2"/>
              <a:buNone/>
              <a:defRPr/>
            </a:pPr>
            <a:endParaRPr lang="en-US" sz="2500" dirty="0"/>
          </a:p>
          <a:p>
            <a:pPr>
              <a:buFont typeface="Wingdings" pitchFamily="2" charset="2"/>
              <a:buNone/>
              <a:defRPr/>
            </a:pPr>
            <a:r>
              <a:rPr lang="en-US" sz="2500" dirty="0"/>
              <a:t>C-9. Reduce the number of drivers age 20 or younger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dirty="0"/>
              <a:t>involved in fatal </a:t>
            </a:r>
            <a:r>
              <a:rPr lang="en-US" sz="2500" dirty="0" smtClean="0"/>
              <a:t>crashes</a:t>
            </a:r>
          </a:p>
          <a:p>
            <a:pPr>
              <a:buFont typeface="Wingdings" pitchFamily="2" charset="2"/>
              <a:buNone/>
              <a:defRPr/>
            </a:pPr>
            <a:endParaRPr lang="en-US" sz="2500" dirty="0"/>
          </a:p>
          <a:p>
            <a:pPr>
              <a:buFont typeface="Wingdings" pitchFamily="2" charset="2"/>
              <a:buNone/>
              <a:defRPr/>
            </a:pPr>
            <a:r>
              <a:rPr lang="en-US" sz="2500" dirty="0"/>
              <a:t>C-10. Reduce the number of pedestrian fatalities</a:t>
            </a:r>
            <a:r>
              <a:rPr lang="en-US" sz="3000" dirty="0"/>
              <a:t> </a:t>
            </a:r>
            <a:endParaRPr lang="en-US" sz="3000" dirty="0" smtClean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7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 Application Process Timelines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dirty="0" smtClean="0"/>
              <a:t>February 3, 2014		Release date for RFA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April 1, 2014 by 3:00 PM		Application Due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By April 4, 2014			Application Technical Review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By April 29, 2014		Application Scoring and Selection Process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May 9, 2014			Notification of Funding Decisions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May 23, 2014			Reconsideration Requests Due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May 30, 2014			Final Reconsideration Decisions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Application Selection and Technical Assistance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http://www.coloradodot.info/business/grants</a:t>
            </a:r>
            <a:r>
              <a:rPr lang="en-US" dirty="0" smtClean="0"/>
              <a:t>/</a:t>
            </a:r>
          </a:p>
          <a:p>
            <a:pPr marL="0" indent="0" algn="ctr">
              <a:buNone/>
            </a:pPr>
            <a:r>
              <a:rPr lang="en-US" dirty="0" smtClean="0"/>
              <a:t>safetygrants/ots-fy-2015-funding-opportunities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4 Step Selection Process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Technical Assistance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Grant Writing Technical Assistance Modules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Posted by February 14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Applications Q&amp;A Webinar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February 27 from 1:00 – 2:30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Overview of Project Application and Detailed Budget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/>
                </a:solidFill>
              </a:rPr>
              <a:t>Contact Information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/>
            </a:r>
            <a:br>
              <a:rPr lang="en-US" sz="40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/>
            </a:r>
            <a:br>
              <a:rPr lang="en-US" sz="4000" dirty="0" smtClean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/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/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6600" dirty="0"/>
              <a:t/>
            </a:r>
            <a:br>
              <a:rPr lang="en-US" sz="6600" dirty="0"/>
            </a:b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09800"/>
            <a:ext cx="7391400" cy="4343400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tx2"/>
              </a:solidFill>
            </a:endParaRP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Carol </a:t>
            </a:r>
            <a:r>
              <a:rPr lang="en-US" dirty="0">
                <a:solidFill>
                  <a:schemeClr val="tx2"/>
                </a:solidFill>
              </a:rPr>
              <a:t>Gould </a:t>
            </a:r>
            <a:endParaRPr lang="en-US" dirty="0" smtClean="0">
              <a:solidFill>
                <a:schemeClr val="tx2"/>
              </a:solidFill>
            </a:endParaRP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Colorado Department of Transportation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Office of Transportation Safety, Highway Safety Office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303-757-9468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carol.gould@state.co.us</a:t>
            </a:r>
            <a:endParaRPr lang="en-US" dirty="0"/>
          </a:p>
        </p:txBody>
      </p:sp>
      <p:pic>
        <p:nvPicPr>
          <p:cNvPr id="5" name="Picture 8" descr="CDOT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381000"/>
            <a:ext cx="15779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136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d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themedata</Template>
  <TotalTime>571</TotalTime>
  <Words>243</Words>
  <Application>Microsoft Office PowerPoint</Application>
  <PresentationFormat>On-screen Show (4:3)</PresentationFormat>
  <Paragraphs>109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themedata</vt:lpstr>
      <vt:lpstr> Grant Application and Problem ID Introductory Webinar </vt:lpstr>
      <vt:lpstr> Application Process</vt:lpstr>
      <vt:lpstr>Application Process</vt:lpstr>
      <vt:lpstr>NHTSA Performance Measures  </vt:lpstr>
      <vt:lpstr>NHTSA Performance Measures</vt:lpstr>
      <vt:lpstr>   Application Process Timelines</vt:lpstr>
      <vt:lpstr> Application Selection and Technical Assistance </vt:lpstr>
      <vt:lpstr> Overview of Project Application and Detailed Budget</vt:lpstr>
      <vt:lpstr>   Contact Information      </vt:lpstr>
    </vt:vector>
  </TitlesOfParts>
  <Company>CDOT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6 OTS Presentation</dc:title>
  <dc:creator>Peterson, Paul</dc:creator>
  <cp:lastModifiedBy>Galvez, Tara</cp:lastModifiedBy>
  <cp:revision>56</cp:revision>
  <cp:lastPrinted>2014-02-03T18:06:44Z</cp:lastPrinted>
  <dcterms:created xsi:type="dcterms:W3CDTF">2012-04-03T15:21:08Z</dcterms:created>
  <dcterms:modified xsi:type="dcterms:W3CDTF">2014-02-03T22:23:19Z</dcterms:modified>
</cp:coreProperties>
</file>