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4" r:id="rId1"/>
  </p:sldMasterIdLst>
  <p:notesMasterIdLst>
    <p:notesMasterId r:id="rId20"/>
  </p:notesMasterIdLst>
  <p:sldIdLst>
    <p:sldId id="256" r:id="rId2"/>
    <p:sldId id="258" r:id="rId3"/>
    <p:sldId id="279" r:id="rId4"/>
    <p:sldId id="273" r:id="rId5"/>
    <p:sldId id="286" r:id="rId6"/>
    <p:sldId id="287" r:id="rId7"/>
    <p:sldId id="267" r:id="rId8"/>
    <p:sldId id="263" r:id="rId9"/>
    <p:sldId id="268" r:id="rId10"/>
    <p:sldId id="269" r:id="rId11"/>
    <p:sldId id="270" r:id="rId12"/>
    <p:sldId id="271" r:id="rId13"/>
    <p:sldId id="283" r:id="rId14"/>
    <p:sldId id="272" r:id="rId15"/>
    <p:sldId id="277" r:id="rId16"/>
    <p:sldId id="282" r:id="rId17"/>
    <p:sldId id="284" r:id="rId18"/>
    <p:sldId id="285" r:id="rId1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0EDEC"/>
    <a:srgbClr val="2857A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9118" autoAdjust="0"/>
    <p:restoredTop sz="66970" autoAdjust="0"/>
  </p:normalViewPr>
  <p:slideViewPr>
    <p:cSldViewPr snapToGrid="0">
      <p:cViewPr varScale="1">
        <p:scale>
          <a:sx n="75" d="100"/>
          <a:sy n="75" d="100"/>
        </p:scale>
        <p:origin x="1134" y="66"/>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p:scale>
          <a:sx n="90" d="100"/>
          <a:sy n="90" d="100"/>
        </p:scale>
        <p:origin x="2034" y="-9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CEA789F-B146-417C-BE77-28EAFD70E5FF}" type="datetimeFigureOut">
              <a:rPr lang="en-US" smtClean="0"/>
              <a:t>3/7/2016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214BC90-F2EC-4361-AF1C-A81F3FC5E21D}" type="slidenum">
              <a:rPr lang="en-US" smtClean="0"/>
              <a:t>‹#›</a:t>
            </a:fld>
            <a:endParaRPr lang="en-US"/>
          </a:p>
        </p:txBody>
      </p:sp>
    </p:spTree>
    <p:extLst>
      <p:ext uri="{BB962C8B-B14F-4D97-AF65-F5344CB8AC3E}">
        <p14:creationId xmlns:p14="http://schemas.microsoft.com/office/powerpoint/2010/main" val="109002398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Welcome to TSM&amp;O Evaluation training.  I’m San Lee with TSM&amp;O</a:t>
            </a:r>
            <a:endParaRPr lang="en-US" dirty="0"/>
          </a:p>
          <a:p>
            <a:r>
              <a:rPr lang="en-US" dirty="0" smtClean="0"/>
              <a:t>We plan to spend about an hour providing you with information you will need as a project manager to effectively execute this process.</a:t>
            </a:r>
          </a:p>
          <a:p>
            <a:endParaRPr lang="en-US" dirty="0" smtClean="0"/>
          </a:p>
          <a:p>
            <a:r>
              <a:rPr lang="en-US" dirty="0"/>
              <a:t>This is a recorded session so please submit your questions via Zoom and we will answer them at the end of the session.  The following people are here to provide information and support the training:</a:t>
            </a:r>
          </a:p>
          <a:p>
            <a:endParaRPr lang="en-US" dirty="0"/>
          </a:p>
          <a:p>
            <a:r>
              <a:rPr lang="en-US" dirty="0" smtClean="0"/>
              <a:t>Charles </a:t>
            </a:r>
            <a:r>
              <a:rPr lang="en-US" dirty="0"/>
              <a:t>Meyers</a:t>
            </a:r>
          </a:p>
          <a:p>
            <a:r>
              <a:rPr lang="en-US" dirty="0" smtClean="0"/>
              <a:t>Olivia </a:t>
            </a:r>
            <a:r>
              <a:rPr lang="en-US" dirty="0"/>
              <a:t>Brey</a:t>
            </a:r>
          </a:p>
          <a:p>
            <a:r>
              <a:rPr lang="en-US" dirty="0"/>
              <a:t>Nate Algoe and </a:t>
            </a:r>
          </a:p>
          <a:p>
            <a:r>
              <a:rPr lang="en-US" dirty="0"/>
              <a:t>Kevin Mindenhall</a:t>
            </a:r>
          </a:p>
          <a:p>
            <a:endParaRPr lang="en-US" dirty="0"/>
          </a:p>
          <a:p>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a:t>
            </a:fld>
            <a:endParaRPr lang="en-US"/>
          </a:p>
        </p:txBody>
      </p:sp>
    </p:spTree>
    <p:extLst>
      <p:ext uri="{BB962C8B-B14F-4D97-AF65-F5344CB8AC3E}">
        <p14:creationId xmlns:p14="http://schemas.microsoft.com/office/powerpoint/2010/main" val="201063881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Here are the 4 key PM responsibilities.</a:t>
            </a:r>
          </a:p>
          <a:p>
            <a:pPr eaLnBrk="1" hangingPunct="1">
              <a:spcBef>
                <a:spcPct val="0"/>
              </a:spcBef>
            </a:pPr>
            <a:endParaRPr lang="en-US" altLang="en-US" dirty="0"/>
          </a:p>
          <a:p>
            <a:pPr marL="171450" indent="-171450" eaLnBrk="1" hangingPunct="1">
              <a:spcBef>
                <a:spcPct val="0"/>
              </a:spcBef>
              <a:buFont typeface="Arial" panose="020B0604020202020204" pitchFamily="34" charset="0"/>
              <a:buChar char="•"/>
            </a:pPr>
            <a:r>
              <a:rPr lang="en-US" altLang="en-US" dirty="0" smtClean="0"/>
              <a:t>Establish the Milestone in SAP – Follow the Project Design Bulletin, as this is a evolving process and may change</a:t>
            </a:r>
          </a:p>
          <a:p>
            <a:pPr marL="171450" lvl="1" indent="-171450">
              <a:spcBef>
                <a:spcPct val="0"/>
              </a:spcBef>
              <a:buFont typeface="Arial" panose="020B0604020202020204" pitchFamily="34" charset="0"/>
              <a:buChar char="•"/>
            </a:pPr>
            <a:r>
              <a:rPr lang="en-US" altLang="en-US" dirty="0" smtClean="0"/>
              <a:t>Request the </a:t>
            </a:r>
            <a:r>
              <a:rPr lang="en-US" altLang="en-US" dirty="0"/>
              <a:t>TSMO </a:t>
            </a:r>
            <a:r>
              <a:rPr lang="en-US" altLang="en-US" dirty="0" smtClean="0"/>
              <a:t>Evaluation - This </a:t>
            </a:r>
            <a:r>
              <a:rPr lang="en-US" altLang="en-US" dirty="0"/>
              <a:t>should be done as early as possible to allow the RTR’s to complete the </a:t>
            </a:r>
            <a:r>
              <a:rPr lang="en-US" altLang="en-US" dirty="0" smtClean="0"/>
              <a:t>Evaluation</a:t>
            </a:r>
          </a:p>
          <a:p>
            <a:pPr marL="171450" lvl="1" indent="-171450">
              <a:spcBef>
                <a:spcPct val="0"/>
              </a:spcBef>
              <a:buFont typeface="Arial" panose="020B0604020202020204" pitchFamily="34" charset="0"/>
              <a:buChar char="•"/>
            </a:pPr>
            <a:r>
              <a:rPr lang="en-US" altLang="en-US" dirty="0" smtClean="0"/>
              <a:t>Collaborate with the RTR throughout the process to incorporate the recommendations that you can within the scope of your project</a:t>
            </a:r>
          </a:p>
          <a:p>
            <a:pPr marL="171450" lvl="1" indent="-171450">
              <a:spcBef>
                <a:spcPct val="0"/>
              </a:spcBef>
              <a:buFont typeface="Arial" panose="020B0604020202020204" pitchFamily="34" charset="0"/>
              <a:buChar char="•"/>
            </a:pPr>
            <a:r>
              <a:rPr lang="en-US" altLang="en-US" dirty="0" smtClean="0"/>
              <a:t>Throughout the project cycle, coordinate with the RTR on what recommendations were incorporated.  Recommendations that don’t get completed will provide justification for future projects and funding.</a:t>
            </a:r>
          </a:p>
          <a:p>
            <a:pPr marL="0" lvl="1">
              <a:spcBef>
                <a:spcPct val="0"/>
              </a:spcBef>
            </a:pPr>
            <a:endParaRPr lang="en-US" altLang="en-US" dirty="0"/>
          </a:p>
          <a:p>
            <a:pPr marL="228600" indent="-228600">
              <a:spcBef>
                <a:spcPct val="0"/>
              </a:spcBef>
              <a:buAutoNum type="arabicPeriod"/>
            </a:pPr>
            <a:endParaRPr lang="en-US" altLang="en-US" dirty="0" smtClean="0"/>
          </a:p>
          <a:p>
            <a:pPr eaLnBrk="1" hangingPunct="1">
              <a:spcBef>
                <a:spcPct val="0"/>
              </a:spcBef>
            </a:pPr>
            <a:endParaRPr lang="en-US" altLang="en-US" dirty="0" smtClean="0"/>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00640BB-D97F-4374-AD28-CC73DD033F28}" type="slidenum">
              <a:rPr lang="en-US" altLang="en-US" smtClean="0"/>
              <a:pPr fontAlgn="base">
                <a:spcBef>
                  <a:spcPct val="0"/>
                </a:spcBef>
                <a:spcAft>
                  <a:spcPct val="0"/>
                </a:spcAft>
              </a:pPr>
              <a:t>10</a:t>
            </a:fld>
            <a:endParaRPr lang="en-US" altLang="en-US" smtClean="0"/>
          </a:p>
        </p:txBody>
      </p:sp>
    </p:spTree>
    <p:extLst>
      <p:ext uri="{BB962C8B-B14F-4D97-AF65-F5344CB8AC3E}">
        <p14:creationId xmlns:p14="http://schemas.microsoft.com/office/powerpoint/2010/main" val="7525029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is Olivia. Let’s further go over the steps in detail.</a:t>
            </a:r>
          </a:p>
          <a:p>
            <a:endParaRPr lang="en-US" dirty="0"/>
          </a:p>
          <a:p>
            <a:r>
              <a:rPr lang="en-US" dirty="0" smtClean="0"/>
              <a:t>Requesting a TSM&amp;O Evaluation is simple and is just like the current Safety Analysis request.  The form can be accessed by clicking on the link above and once opened, the PM will add in the project information.  Once complete, email the request to the indicated Region Traffic and ITS contacts.  </a:t>
            </a:r>
          </a:p>
          <a:p>
            <a:r>
              <a:rPr lang="en-US" dirty="0" smtClean="0"/>
              <a:t>Next, you’ll need to create a TSM&amp;O folder in the ProjectWise Traffic folder in order to file the TSM&amp;O documentation. And that’s it!</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11</a:t>
            </a:fld>
            <a:endParaRPr lang="en-US"/>
          </a:p>
        </p:txBody>
      </p:sp>
    </p:spTree>
    <p:extLst>
      <p:ext uri="{BB962C8B-B14F-4D97-AF65-F5344CB8AC3E}">
        <p14:creationId xmlns:p14="http://schemas.microsoft.com/office/powerpoint/2010/main" val="25644898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recommendations are made they need to evaluated for inclusion in the project design. There are many funding sources that are utilized for projects, so it is important we consider all our options as early in the project development process as possible.  The PM should coordinate with their Resident Engineer to actively seek funding or make arrangements to include as many of the recommendations as possible.   The Regions and TSM&amp;O will also</a:t>
            </a:r>
            <a:r>
              <a:rPr lang="en-US" baseline="0" dirty="0" smtClean="0"/>
              <a:t> actively work to fund critical needs.  It’s important to note</a:t>
            </a:r>
            <a:r>
              <a:rPr lang="en-US" dirty="0" smtClean="0"/>
              <a:t> that all recommendations may not get funded, but will logged for consideration for and on future projects. </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12</a:t>
            </a:fld>
            <a:endParaRPr lang="en-US"/>
          </a:p>
        </p:txBody>
      </p:sp>
    </p:spTree>
    <p:extLst>
      <p:ext uri="{BB962C8B-B14F-4D97-AF65-F5344CB8AC3E}">
        <p14:creationId xmlns:p14="http://schemas.microsoft.com/office/powerpoint/2010/main" val="37427378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a sample report that you, as the PM, will receive from the RTR.  It is organized by Highway, MP, and Type of Recommendation.  It consolidates the recommendations for Safety, Operations, and ITS.  Example recommendations could include Signs for Safety, Geometric Improvements, Striping, and Cameras.</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13</a:t>
            </a:fld>
            <a:endParaRPr lang="en-US"/>
          </a:p>
        </p:txBody>
      </p:sp>
    </p:spTree>
    <p:extLst>
      <p:ext uri="{BB962C8B-B14F-4D97-AF65-F5344CB8AC3E}">
        <p14:creationId xmlns:p14="http://schemas.microsoft.com/office/powerpoint/2010/main" val="140031805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is the FINAL STEP!!</a:t>
            </a:r>
          </a:p>
          <a:p>
            <a:endParaRPr lang="en-US" dirty="0" smtClean="0"/>
          </a:p>
          <a:p>
            <a:r>
              <a:rPr lang="en-US" dirty="0" smtClean="0"/>
              <a:t>During TSMO Evaluation Closeout, the</a:t>
            </a:r>
            <a:r>
              <a:rPr lang="en-US" baseline="0" dirty="0" smtClean="0"/>
              <a:t> PM should notify the RTR of which recommendations were implemented.</a:t>
            </a:r>
            <a:endParaRPr lang="en-US" dirty="0" smtClean="0"/>
          </a:p>
          <a:p>
            <a:endParaRPr lang="en-US" dirty="0" smtClean="0"/>
          </a:p>
          <a:p>
            <a:r>
              <a:rPr lang="en-US" dirty="0" smtClean="0"/>
              <a:t>As</a:t>
            </a:r>
            <a:r>
              <a:rPr lang="en-US" baseline="0" dirty="0" smtClean="0"/>
              <a:t> a critical piece of all projects, it’s important to notify ITS of any devices installed on the project for acceptance testing, and when you are working near ITS infrastructure.  Although there is an RTR designated to your project, the PM will need to collaborate directly with TSMO ITS throughout the project.</a:t>
            </a:r>
          </a:p>
          <a:p>
            <a:endParaRPr lang="en-US" baseline="0" dirty="0" smtClean="0"/>
          </a:p>
          <a:p>
            <a:r>
              <a:rPr lang="en-US" baseline="0" dirty="0" smtClean="0"/>
              <a:t>The RTR will then closeout the evaluation.</a:t>
            </a:r>
            <a:r>
              <a:rPr lang="en-US" dirty="0" smtClean="0"/>
              <a:t> those recommendations implemented will be recorded in the recommendations report.  </a:t>
            </a:r>
          </a:p>
          <a:p>
            <a:endParaRPr lang="en-US" dirty="0" smtClean="0"/>
          </a:p>
          <a:p>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14</a:t>
            </a:fld>
            <a:endParaRPr lang="en-US"/>
          </a:p>
        </p:txBody>
      </p:sp>
    </p:spTree>
    <p:extLst>
      <p:ext uri="{BB962C8B-B14F-4D97-AF65-F5344CB8AC3E}">
        <p14:creationId xmlns:p14="http://schemas.microsoft.com/office/powerpoint/2010/main" val="248791336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This slide shows the resources to support you the PM</a:t>
            </a:r>
          </a:p>
          <a:p>
            <a:r>
              <a:rPr lang="en-US" dirty="0" smtClean="0"/>
              <a:t>The center column shows your initial points of contact who will receive the initial TSMO Evaluation</a:t>
            </a:r>
            <a:r>
              <a:rPr lang="en-US" baseline="0" dirty="0" smtClean="0"/>
              <a:t> Request from you, the PM.</a:t>
            </a:r>
          </a:p>
          <a:p>
            <a:endParaRPr lang="en-US" dirty="0" smtClean="0"/>
          </a:p>
          <a:p>
            <a:r>
              <a:rPr lang="en-US" dirty="0" smtClean="0"/>
              <a:t>They will</a:t>
            </a:r>
            <a:r>
              <a:rPr lang="en-US" baseline="0" dirty="0" smtClean="0"/>
              <a:t> then act as your RTR or assign another person as your RTR.  </a:t>
            </a:r>
          </a:p>
          <a:p>
            <a:endParaRPr lang="en-US" baseline="0" dirty="0" smtClean="0"/>
          </a:p>
          <a:p>
            <a:r>
              <a:rPr lang="en-US" baseline="0" dirty="0" smtClean="0"/>
              <a:t>Other support includes:</a:t>
            </a:r>
          </a:p>
          <a:p>
            <a:endParaRPr lang="en-US" baseline="0" dirty="0" smtClean="0"/>
          </a:p>
          <a:p>
            <a:r>
              <a:rPr lang="en-US" baseline="0" dirty="0" err="1" smtClean="0"/>
              <a:t>Ofcourse</a:t>
            </a:r>
            <a:r>
              <a:rPr lang="en-US" baseline="0" dirty="0" smtClean="0"/>
              <a:t> the TE’s will always be there to help you with your projects</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15</a:t>
            </a:fld>
            <a:endParaRPr lang="en-US"/>
          </a:p>
        </p:txBody>
      </p:sp>
    </p:spTree>
    <p:extLst>
      <p:ext uri="{BB962C8B-B14F-4D97-AF65-F5344CB8AC3E}">
        <p14:creationId xmlns:p14="http://schemas.microsoft.com/office/powerpoint/2010/main" val="30822693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Here are the</a:t>
            </a:r>
            <a:r>
              <a:rPr lang="en-US" baseline="0" dirty="0" smtClean="0"/>
              <a:t> next steps we are asking of you….</a:t>
            </a:r>
            <a:endParaRPr lang="en-US" dirty="0" smtClean="0"/>
          </a:p>
          <a:p>
            <a:r>
              <a:rPr lang="en-US" dirty="0" smtClean="0"/>
              <a:t>To take credit</a:t>
            </a:r>
            <a:r>
              <a:rPr lang="en-US" baseline="0" dirty="0" smtClean="0"/>
              <a:t> for this webinar, please take the survey that will be emailed out soon.  We are also working to incorporate this in CDOT’s SAP learning portal.</a:t>
            </a:r>
          </a:p>
          <a:p>
            <a:endParaRPr lang="en-US" baseline="0" dirty="0" smtClean="0"/>
          </a:p>
          <a:p>
            <a:r>
              <a:rPr lang="en-US" baseline="0" dirty="0" smtClean="0"/>
              <a:t>As your next steps, please print out the workflow for reference, ……</a:t>
            </a:r>
            <a:endParaRPr lang="en-US" dirty="0" smtClean="0"/>
          </a:p>
          <a:p>
            <a:endParaRPr lang="en-US" dirty="0" smtClean="0"/>
          </a:p>
          <a:p>
            <a:r>
              <a:rPr lang="en-US" dirty="0" smtClean="0"/>
              <a:t>Charles,</a:t>
            </a:r>
            <a:r>
              <a:rPr lang="en-US" baseline="0" dirty="0" smtClean="0"/>
              <a:t> any final words before me proceed?</a:t>
            </a:r>
          </a:p>
          <a:p>
            <a:endParaRPr lang="en-US" baseline="0" dirty="0" smtClean="0"/>
          </a:p>
        </p:txBody>
      </p:sp>
      <p:sp>
        <p:nvSpPr>
          <p:cNvPr id="4" name="Slide Number Placeholder 3"/>
          <p:cNvSpPr>
            <a:spLocks noGrp="1"/>
          </p:cNvSpPr>
          <p:nvPr>
            <p:ph type="sldNum" sz="quarter" idx="10"/>
          </p:nvPr>
        </p:nvSpPr>
        <p:spPr/>
        <p:txBody>
          <a:bodyPr/>
          <a:lstStyle/>
          <a:p>
            <a:fld id="{9214BC90-F2EC-4361-AF1C-A81F3FC5E21D}" type="slidenum">
              <a:rPr lang="en-US" smtClean="0"/>
              <a:t>16</a:t>
            </a:fld>
            <a:endParaRPr lang="en-US"/>
          </a:p>
        </p:txBody>
      </p:sp>
    </p:spTree>
    <p:extLst>
      <p:ext uri="{BB962C8B-B14F-4D97-AF65-F5344CB8AC3E}">
        <p14:creationId xmlns:p14="http://schemas.microsoft.com/office/powerpoint/2010/main" val="403546004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Thank for your attention and participation in this training on the TSMO Evaluation.  And mostly, we thank you for your commitment to making this TSMO Evaluation Process a success at CDOT.  This process will ensure that every project is incorporating the latest strategies, best practices, innovations, and technologies in operations and safety on all of our projects … for the benefit of our customers.  You are a part of history in making CDOT the best DOT in the country.</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17</a:t>
            </a:fld>
            <a:endParaRPr lang="en-US"/>
          </a:p>
        </p:txBody>
      </p:sp>
    </p:spTree>
    <p:extLst>
      <p:ext uri="{BB962C8B-B14F-4D97-AF65-F5344CB8AC3E}">
        <p14:creationId xmlns:p14="http://schemas.microsoft.com/office/powerpoint/2010/main" val="29587981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US" dirty="0" smtClean="0"/>
              <a:t>The TSM&amp;O Evaluation process is at its core about CDOT of the future and being the best DOT and providing the best service possible to our travelling customers.  We have been working on it for some time and have engaged many CDOT leaders and subject matter experts in the effort.</a:t>
            </a:r>
          </a:p>
          <a:p>
            <a:endParaRPr lang="en-US" dirty="0"/>
          </a:p>
          <a:p>
            <a:r>
              <a:rPr lang="en-US" dirty="0" smtClean="0"/>
              <a:t>This evaluation process is history in the making to change our culture now and long into the future to ensure comprehensive and best service to our citizens.</a:t>
            </a:r>
          </a:p>
          <a:p>
            <a:endParaRPr lang="en-US" dirty="0"/>
          </a:p>
          <a:p>
            <a:r>
              <a:rPr lang="en-US" dirty="0" smtClean="0"/>
              <a:t>Today we would like to share with you what this evaluation is all about.  Where did it come from, why are we doing it, what is it, what is your role and what resources are available to support you.</a:t>
            </a:r>
          </a:p>
          <a:p>
            <a:endParaRPr lang="en-US" dirty="0"/>
          </a:p>
          <a:p>
            <a:r>
              <a:rPr lang="en-US" dirty="0" smtClean="0"/>
              <a:t>So with that, let’s get started!</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2</a:t>
            </a:fld>
            <a:endParaRPr lang="en-US"/>
          </a:p>
        </p:txBody>
      </p:sp>
    </p:spTree>
    <p:extLst>
      <p:ext uri="{BB962C8B-B14F-4D97-AF65-F5344CB8AC3E}">
        <p14:creationId xmlns:p14="http://schemas.microsoft.com/office/powerpoint/2010/main" val="124247998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we mentioned, the TSM&amp;O Evaluation process has been developed and refined over the past year or so.  It was initially piloted over the past year and a half under the sponsorship of CDOT leadership and refined in a Lean Rapid Improvement Event held in June.  A broader stakeholder group was engaged in late sept to further refine the process and develop an implementation plan.  We have been working on that plan over the past several months and are now ready to move forward with implementation. </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3</a:t>
            </a:fld>
            <a:endParaRPr lang="en-US"/>
          </a:p>
        </p:txBody>
      </p:sp>
    </p:spTree>
    <p:extLst>
      <p:ext uri="{BB962C8B-B14F-4D97-AF65-F5344CB8AC3E}">
        <p14:creationId xmlns:p14="http://schemas.microsoft.com/office/powerpoint/2010/main" val="393601505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Why TSM&amp;O Evaluation?  The answer to this question was nicely reported in a front page article in  the Dec 20 Sunday Denver Post about population growth in CO and increasing congestion.  The bottom line is a real need to improve safety and mobility through innovation, operations improvement strategies, as well as technology.  But let’s hear from CDOT leaders to gain their perspective on the TSM&amp;O Evaluation…</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4</a:t>
            </a:fld>
            <a:endParaRPr lang="en-US" altLang="en-US" smtClean="0"/>
          </a:p>
        </p:txBody>
      </p:sp>
    </p:spTree>
    <p:extLst>
      <p:ext uri="{BB962C8B-B14F-4D97-AF65-F5344CB8AC3E}">
        <p14:creationId xmlns:p14="http://schemas.microsoft.com/office/powerpoint/2010/main" val="41250314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5</a:t>
            </a:fld>
            <a:endParaRPr lang="en-US" altLang="en-US" smtClean="0"/>
          </a:p>
        </p:txBody>
      </p:sp>
    </p:spTree>
    <p:extLst>
      <p:ext uri="{BB962C8B-B14F-4D97-AF65-F5344CB8AC3E}">
        <p14:creationId xmlns:p14="http://schemas.microsoft.com/office/powerpoint/2010/main" val="337385081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We</a:t>
            </a:r>
            <a:r>
              <a:rPr lang="en-US" altLang="en-US" baseline="0" dirty="0" smtClean="0"/>
              <a:t> have all been hearing about</a:t>
            </a:r>
            <a:r>
              <a:rPr lang="en-US" altLang="en-US" dirty="0" smtClean="0"/>
              <a:t> CDOT’s 3 Peaks.  </a:t>
            </a:r>
            <a:r>
              <a:rPr lang="en-US" altLang="en-US" baseline="0" dirty="0" smtClean="0"/>
              <a:t> The TSM&amp;O Evaluation spans across many initiatives and here is how they relate</a:t>
            </a:r>
          </a:p>
          <a:p>
            <a:pPr eaLnBrk="1" hangingPunct="1">
              <a:spcBef>
                <a:spcPct val="0"/>
              </a:spcBef>
            </a:pPr>
            <a:endParaRPr lang="en-US" altLang="en-US" baseline="0" dirty="0" smtClean="0"/>
          </a:p>
          <a:p>
            <a:pPr eaLnBrk="1" hangingPunct="1">
              <a:spcBef>
                <a:spcPct val="0"/>
              </a:spcBef>
            </a:pPr>
            <a:r>
              <a:rPr lang="en-US" altLang="en-US" baseline="0" dirty="0" smtClean="0"/>
              <a:t>Under the People Peak, improving upon our internal </a:t>
            </a:r>
            <a:r>
              <a:rPr lang="en-US" altLang="en-US" baseline="0" smtClean="0"/>
              <a:t>customer focus will </a:t>
            </a:r>
            <a:r>
              <a:rPr lang="en-US" altLang="en-US" baseline="0" dirty="0" smtClean="0"/>
              <a:t>expand the skills of our people by providing an understanding each others roles and responsibilities.</a:t>
            </a:r>
          </a:p>
          <a:p>
            <a:pPr eaLnBrk="1" hangingPunct="1">
              <a:spcBef>
                <a:spcPct val="0"/>
              </a:spcBef>
            </a:pPr>
            <a:endParaRPr lang="en-US" altLang="en-US" baseline="0" dirty="0" smtClean="0"/>
          </a:p>
          <a:p>
            <a:pPr eaLnBrk="1" hangingPunct="1">
              <a:spcBef>
                <a:spcPct val="0"/>
              </a:spcBef>
            </a:pPr>
            <a:r>
              <a:rPr lang="en-US" altLang="en-US" baseline="0" dirty="0" smtClean="0"/>
              <a:t>Under the Technology peak, recommendations will move us towards improving the travel experience using technology</a:t>
            </a:r>
          </a:p>
          <a:p>
            <a:pPr eaLnBrk="1" hangingPunct="1">
              <a:spcBef>
                <a:spcPct val="0"/>
              </a:spcBef>
            </a:pPr>
            <a:endParaRPr lang="en-US" altLang="en-US" baseline="0" dirty="0" smtClean="0"/>
          </a:p>
          <a:p>
            <a:pPr eaLnBrk="1" hangingPunct="1">
              <a:spcBef>
                <a:spcPct val="0"/>
              </a:spcBef>
            </a:pPr>
            <a:r>
              <a:rPr lang="en-US" altLang="en-US" baseline="0" dirty="0" smtClean="0"/>
              <a:t>Finally, under the System peak, the Evaluations will help improve the customer experience.  Examples include better real-time travel information, improved reliability, and moving toward zero deaths</a:t>
            </a:r>
          </a:p>
          <a:p>
            <a:pPr eaLnBrk="1" hangingPunct="1">
              <a:spcBef>
                <a:spcPct val="0"/>
              </a:spcBef>
            </a:pPr>
            <a:endParaRPr lang="en-US" altLang="en-US" baseline="0" dirty="0" smtClean="0"/>
          </a:p>
          <a:p>
            <a:pPr eaLnBrk="1" hangingPunct="1">
              <a:spcBef>
                <a:spcPct val="0"/>
              </a:spcBef>
            </a:pPr>
            <a:r>
              <a:rPr lang="en-US" altLang="en-US" baseline="0" dirty="0" smtClean="0"/>
              <a:t>By considering safety, ITS, and operations early and throughout the design process, CDOT will optimize its limited resources to make the right decisions for transportation improvements and deliver the best projects possible for the public.</a:t>
            </a:r>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6</a:t>
            </a:fld>
            <a:endParaRPr lang="en-US" altLang="en-US" smtClean="0"/>
          </a:p>
        </p:txBody>
      </p:sp>
    </p:spTree>
    <p:extLst>
      <p:ext uri="{BB962C8B-B14F-4D97-AF65-F5344CB8AC3E}">
        <p14:creationId xmlns:p14="http://schemas.microsoft.com/office/powerpoint/2010/main" val="361883235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24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r>
              <a:rPr lang="en-US" altLang="en-US" dirty="0" smtClean="0"/>
              <a:t>Let’s talk about what the Evaluation is and when it starts.  </a:t>
            </a:r>
          </a:p>
          <a:p>
            <a:pPr>
              <a:spcBef>
                <a:spcPct val="0"/>
              </a:spcBef>
            </a:pPr>
            <a:endParaRPr lang="en-US" altLang="en-US" dirty="0" smtClean="0"/>
          </a:p>
          <a:p>
            <a:pPr>
              <a:spcBef>
                <a:spcPct val="0"/>
              </a:spcBef>
            </a:pPr>
            <a:r>
              <a:rPr lang="en-US" altLang="en-US" dirty="0" smtClean="0"/>
              <a:t>The TSM&amp;O Evaluation consists of 3 main parts: a Safety analysis, Operations analysis and ITS analysis… </a:t>
            </a:r>
          </a:p>
          <a:p>
            <a:pPr>
              <a:spcBef>
                <a:spcPct val="0"/>
              </a:spcBef>
            </a:pPr>
            <a:endParaRPr lang="en-US" altLang="en-US" dirty="0"/>
          </a:p>
          <a:p>
            <a:pPr>
              <a:spcBef>
                <a:spcPct val="0"/>
              </a:spcBef>
            </a:pPr>
            <a:r>
              <a:rPr lang="en-US" altLang="en-US" dirty="0" smtClean="0"/>
              <a:t>and is now </a:t>
            </a:r>
            <a:r>
              <a:rPr lang="en-US" altLang="en-US" dirty="0"/>
              <a:t>aligned with the Project Development </a:t>
            </a:r>
            <a:r>
              <a:rPr lang="en-US" altLang="en-US" dirty="0" smtClean="0"/>
              <a:t>process.  The Evaluation results in recommendations for improvements that may be incorporated in the project.  </a:t>
            </a:r>
          </a:p>
          <a:p>
            <a:pPr eaLnBrk="1" hangingPunct="1">
              <a:spcBef>
                <a:spcPct val="0"/>
              </a:spcBef>
            </a:pPr>
            <a:endParaRPr lang="en-US" altLang="en-US" dirty="0"/>
          </a:p>
          <a:p>
            <a:pPr eaLnBrk="1" hangingPunct="1">
              <a:spcBef>
                <a:spcPct val="0"/>
              </a:spcBef>
            </a:pPr>
            <a:r>
              <a:rPr lang="en-US" altLang="en-US" dirty="0" smtClean="0"/>
              <a:t>All projects with a Design scoping date after Feb 1 2016 will require a TSM&amp;O Evaluation.  Let’s talk about how the process works…</a:t>
            </a:r>
          </a:p>
          <a:p>
            <a:pPr eaLnBrk="1" hangingPunct="1">
              <a:spcBef>
                <a:spcPct val="0"/>
              </a:spcBef>
            </a:pPr>
            <a:endParaRPr lang="en-US" altLang="en-US" dirty="0" smtClean="0"/>
          </a:p>
        </p:txBody>
      </p:sp>
      <p:sp>
        <p:nvSpPr>
          <p:cNvPr id="1024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211D65-FD0B-4E94-A445-4060E1224D0C}" type="slidenum">
              <a:rPr lang="en-US" altLang="en-US" smtClean="0"/>
              <a:pPr fontAlgn="base">
                <a:spcBef>
                  <a:spcPct val="0"/>
                </a:spcBef>
                <a:spcAft>
                  <a:spcPct val="0"/>
                </a:spcAft>
              </a:pPr>
              <a:t>7</a:t>
            </a:fld>
            <a:endParaRPr lang="en-US" altLang="en-US" smtClean="0"/>
          </a:p>
        </p:txBody>
      </p:sp>
    </p:spTree>
    <p:extLst>
      <p:ext uri="{BB962C8B-B14F-4D97-AF65-F5344CB8AC3E}">
        <p14:creationId xmlns:p14="http://schemas.microsoft.com/office/powerpoint/2010/main" val="38275393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As a reminder, it is important to have a printout of this process for reference.  Let’s go over it as a high level.  The process map shown on this slide provides an overview of the process by area of responsibility.  Each CDOT project will have an assigned Region Traffic Representative (or RTR) who will be the point of contact for the PM and responsible for coordinating the Evaluation GRAPHIC.  </a:t>
            </a:r>
          </a:p>
          <a:p>
            <a:r>
              <a:rPr lang="en-US" dirty="0" smtClean="0"/>
              <a:t>FOLLOWING THE BOTTOM ROW OF THE GRAPHIC.  The process is initiated when the PM prepares a TSM&amp;O Evaluation Request.  This step is similar to the current Safety analysis request.  Once requested the RTR will complete a Level 1 analysis of the project in each of the areas.  If necessary, the RTR will request a Level 2 analysis in one or more areas.  The Level 2 analysis will be supported by HQ TSM&amp;O and your Point of contact still is the RTR.</a:t>
            </a:r>
          </a:p>
          <a:p>
            <a:r>
              <a:rPr lang="en-US" dirty="0" smtClean="0"/>
              <a:t>Recommendations will be summarized and provided to the PM who will actively seek to implement them in the project design. Details of the process are described on the following slides.</a:t>
            </a:r>
            <a:endParaRPr lang="en-US" dirty="0"/>
          </a:p>
        </p:txBody>
      </p:sp>
      <p:sp>
        <p:nvSpPr>
          <p:cNvPr id="4" name="Slide Number Placeholder 3"/>
          <p:cNvSpPr>
            <a:spLocks noGrp="1"/>
          </p:cNvSpPr>
          <p:nvPr>
            <p:ph type="sldNum" sz="quarter" idx="10"/>
          </p:nvPr>
        </p:nvSpPr>
        <p:spPr/>
        <p:txBody>
          <a:bodyPr/>
          <a:lstStyle/>
          <a:p>
            <a:fld id="{9214BC90-F2EC-4361-AF1C-A81F3FC5E21D}" type="slidenum">
              <a:rPr lang="en-US" smtClean="0"/>
              <a:t>8</a:t>
            </a:fld>
            <a:endParaRPr lang="en-US"/>
          </a:p>
        </p:txBody>
      </p:sp>
    </p:spTree>
    <p:extLst>
      <p:ext uri="{BB962C8B-B14F-4D97-AF65-F5344CB8AC3E}">
        <p14:creationId xmlns:p14="http://schemas.microsoft.com/office/powerpoint/2010/main" val="22437284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229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US" altLang="en-US" dirty="0" smtClean="0"/>
              <a:t>As mentioned earlier, the RTR is the point person for ensuring the TSM&amp;O Evaluation is completed.  The RTR will keep the PM informed as the TSMO Evaluation develops and will provide the consolidated recommendations to the PM.  If new or existing ITS devices will be incorporated in the project a Level 2 ITS analysis will be required.  A Level 2 ITS analysis may include a Systems Engineering Analysis.</a:t>
            </a:r>
          </a:p>
          <a:p>
            <a:pPr eaLnBrk="1" hangingPunct="1">
              <a:spcBef>
                <a:spcPct val="0"/>
              </a:spcBef>
            </a:pPr>
            <a:endParaRPr lang="en-US" altLang="en-US" dirty="0" smtClean="0"/>
          </a:p>
        </p:txBody>
      </p:sp>
      <p:sp>
        <p:nvSpPr>
          <p:cNvPr id="1229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eaLnBrk="0" fontAlgn="base" hangingPunct="0">
              <a:spcBef>
                <a:spcPct val="0"/>
              </a:spcBef>
              <a:spcAft>
                <a:spcPct val="0"/>
              </a:spcAft>
              <a:defRPr>
                <a:solidFill>
                  <a:schemeClr val="tx1"/>
                </a:solidFill>
                <a:latin typeface="Calibri" panose="020F0502020204030204" pitchFamily="34" charset="0"/>
              </a:defRPr>
            </a:lvl6pPr>
            <a:lvl7pPr marL="2971800" indent="-228600" defTabSz="457200" eaLnBrk="0" fontAlgn="base" hangingPunct="0">
              <a:spcBef>
                <a:spcPct val="0"/>
              </a:spcBef>
              <a:spcAft>
                <a:spcPct val="0"/>
              </a:spcAft>
              <a:defRPr>
                <a:solidFill>
                  <a:schemeClr val="tx1"/>
                </a:solidFill>
                <a:latin typeface="Calibri" panose="020F0502020204030204" pitchFamily="34" charset="0"/>
              </a:defRPr>
            </a:lvl7pPr>
            <a:lvl8pPr marL="3429000" indent="-228600" defTabSz="457200" eaLnBrk="0" fontAlgn="base" hangingPunct="0">
              <a:spcBef>
                <a:spcPct val="0"/>
              </a:spcBef>
              <a:spcAft>
                <a:spcPct val="0"/>
              </a:spcAft>
              <a:defRPr>
                <a:solidFill>
                  <a:schemeClr val="tx1"/>
                </a:solidFill>
                <a:latin typeface="Calibri" panose="020F0502020204030204" pitchFamily="34" charset="0"/>
              </a:defRPr>
            </a:lvl8pPr>
            <a:lvl9pPr marL="3886200" indent="-228600" defTabSz="457200" eaLnBrk="0" fontAlgn="base" hangingPunct="0">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E8D4997-081C-43AB-AF40-393D72B2B4B2}" type="slidenum">
              <a:rPr lang="en-US" altLang="en-US" smtClean="0"/>
              <a:pPr fontAlgn="base">
                <a:spcBef>
                  <a:spcPct val="0"/>
                </a:spcBef>
                <a:spcAft>
                  <a:spcPct val="0"/>
                </a:spcAft>
              </a:pPr>
              <a:t>9</a:t>
            </a:fld>
            <a:endParaRPr lang="en-US" altLang="en-US" smtClean="0"/>
          </a:p>
        </p:txBody>
      </p:sp>
    </p:spTree>
    <p:extLst>
      <p:ext uri="{BB962C8B-B14F-4D97-AF65-F5344CB8AC3E}">
        <p14:creationId xmlns:p14="http://schemas.microsoft.com/office/powerpoint/2010/main" val="17235538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 y="6334316"/>
            <a:ext cx="12192000"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7171826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8992893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6790661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097280" y="286604"/>
            <a:ext cx="10058400" cy="813326"/>
          </a:xfrm>
        </p:spPr>
        <p:txBody>
          <a:bodyPr/>
          <a:lstStyle/>
          <a:p>
            <a:r>
              <a:rPr lang="en-US" smtClean="0"/>
              <a:t>Click to edit Master title style</a:t>
            </a:r>
            <a:endParaRPr lang="en-US" dirty="0"/>
          </a:p>
        </p:txBody>
      </p:sp>
      <p:sp>
        <p:nvSpPr>
          <p:cNvPr id="3" name="Content Placeholder 2"/>
          <p:cNvSpPr>
            <a:spLocks noGrp="1"/>
          </p:cNvSpPr>
          <p:nvPr>
            <p:ph idx="1"/>
          </p:nvPr>
        </p:nvSpPr>
        <p:spPr>
          <a:xfrm>
            <a:off x="1004515" y="1951751"/>
            <a:ext cx="1005840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A0A9DB75-E684-4C62-B653-D17AEB615F66}"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9264488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smtClean="0"/>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0A9DB75-E684-4C62-B653-D17AEB615F66}" type="datetimeFigureOut">
              <a:rPr lang="en-US" smtClean="0"/>
              <a:t>3/7/2016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E22DC88-392C-4FFB-AA57-88CEC696ABB1}"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7147579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813327"/>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1097280" y="1845734"/>
            <a:ext cx="4937760" cy="4023359"/>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A0A9DB75-E684-4C62-B653-D17AEB615F66}"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56600135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76031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97280" y="2582335"/>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217920" y="2582334"/>
            <a:ext cx="4937760" cy="328676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A0A9DB75-E684-4C62-B653-D17AEB615F66}" type="datetimeFigureOut">
              <a:rPr lang="en-US" smtClean="0"/>
              <a:t>3/7/2016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3230910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A0A9DB75-E684-4C62-B653-D17AEB615F66}" type="datetimeFigureOut">
              <a:rPr lang="en-US" smtClean="0"/>
              <a:t>3/7/2016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8976685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A0A9DB75-E684-4C62-B653-D17AEB615F66}" type="datetimeFigureOut">
              <a:rPr lang="en-US" smtClean="0"/>
              <a:t>3/7/2016</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26819202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A0A9DB75-E684-4C62-B653-D17AEB615F66}" type="datetimeFigureOut">
              <a:rPr lang="en-US" smtClean="0"/>
              <a:t>3/7/2016</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CE22DC88-392C-4FFB-AA57-88CEC696ABB1}" type="slidenum">
              <a:rPr lang="en-US" smtClean="0"/>
              <a:t>‹#›</a:t>
            </a:fld>
            <a:endParaRPr lang="en-US"/>
          </a:p>
        </p:txBody>
      </p:sp>
    </p:spTree>
    <p:extLst>
      <p:ext uri="{BB962C8B-B14F-4D97-AF65-F5344CB8AC3E}">
        <p14:creationId xmlns:p14="http://schemas.microsoft.com/office/powerpoint/2010/main" val="15743940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tIns="0" bIns="0" anchor="b">
            <a:noAutofit/>
          </a:bodyPr>
          <a:lstStyle>
            <a:lvl1pPr>
              <a:defRPr sz="3600" b="0">
                <a:solidFill>
                  <a:srgbClr val="FFFFFF"/>
                </a:solidFill>
              </a:defRPr>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0A9DB75-E684-4C62-B653-D17AEB615F66}" type="datetimeFigureOut">
              <a:rPr lang="en-US" smtClean="0"/>
              <a:t>3/7/2016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E22DC88-392C-4FFB-AA57-88CEC696ABB1}" type="slidenum">
              <a:rPr lang="en-US" smtClean="0"/>
              <a:t>‹#›</a:t>
            </a:fld>
            <a:endParaRPr lang="en-US"/>
          </a:p>
        </p:txBody>
      </p:sp>
    </p:spTree>
    <p:extLst>
      <p:ext uri="{BB962C8B-B14F-4D97-AF65-F5344CB8AC3E}">
        <p14:creationId xmlns:p14="http://schemas.microsoft.com/office/powerpoint/2010/main" val="105884223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743200" y="286604"/>
            <a:ext cx="8412479" cy="866336"/>
          </a:xfrm>
          <a:prstGeom prst="rect">
            <a:avLst/>
          </a:prstGeom>
        </p:spPr>
        <p:txBody>
          <a:bodyPr vert="horz" lIns="91440" tIns="45720" rIns="91440" bIns="45720" rtlCol="0" anchor="b">
            <a:norm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A0A9DB75-E684-4C62-B653-D17AEB615F66}" type="datetimeFigureOut">
              <a:rPr lang="en-US" smtClean="0"/>
              <a:t>3/7/2016</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CE22DC88-392C-4FFB-AA57-88CEC696ABB1}" type="slidenum">
              <a:rPr lang="en-US" smtClean="0"/>
              <a:t>‹#›</a:t>
            </a:fld>
            <a:endParaRPr lang="en-US"/>
          </a:p>
        </p:txBody>
      </p:sp>
      <p:cxnSp>
        <p:nvCxnSpPr>
          <p:cNvPr id="10" name="Straight Connector 9"/>
          <p:cNvCxnSpPr/>
          <p:nvPr/>
        </p:nvCxnSpPr>
        <p:spPr>
          <a:xfrm>
            <a:off x="1097280" y="1157036"/>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pic>
        <p:nvPicPr>
          <p:cNvPr id="11" name="Picture 9"/>
          <p:cNvPicPr>
            <a:picLocks noChangeAspect="1"/>
          </p:cNvPicPr>
          <p:nvPr userDrawn="1"/>
        </p:nvPicPr>
        <p:blipFill>
          <a:blip r:embed="rId13">
            <a:extLst>
              <a:ext uri="{28A0092B-C50C-407E-A947-70E740481C1C}">
                <a14:useLocalDpi xmlns:a14="http://schemas.microsoft.com/office/drawing/2010/main" val="0"/>
              </a:ext>
            </a:extLst>
          </a:blip>
          <a:srcRect l="23091" t="41554" r="54849" b="41109"/>
          <a:stretch>
            <a:fillRect/>
          </a:stretch>
        </p:blipFill>
        <p:spPr bwMode="auto">
          <a:xfrm>
            <a:off x="908686" y="190340"/>
            <a:ext cx="1743075" cy="1058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71871717"/>
      </p:ext>
    </p:extLst>
  </p:cSld>
  <p:clrMap bg1="lt1" tx1="dk1" bg2="lt2" tx2="dk2" accent1="accent1" accent2="accent2" accent3="accent3" accent4="accent4" accent5="accent5" accent6="accent6" hlink="hlink" folHlink="folHlink"/>
  <p:sldLayoutIdLst>
    <p:sldLayoutId id="2147483745" r:id="rId1"/>
    <p:sldLayoutId id="2147483746" r:id="rId2"/>
    <p:sldLayoutId id="2147483747" r:id="rId3"/>
    <p:sldLayoutId id="2147483748" r:id="rId4"/>
    <p:sldLayoutId id="2147483749" r:id="rId5"/>
    <p:sldLayoutId id="2147483750" r:id="rId6"/>
    <p:sldLayoutId id="2147483751" r:id="rId7"/>
    <p:sldLayoutId id="2147483752" r:id="rId8"/>
    <p:sldLayoutId id="2147483753" r:id="rId9"/>
    <p:sldLayoutId id="2147483754" r:id="rId10"/>
    <p:sldLayoutId id="2147483755"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3.xml"/><Relationship Id="rId2" Type="http://schemas.openxmlformats.org/officeDocument/2006/relationships/tags" Target="../tags/tag2.xml"/><Relationship Id="rId1" Type="http://schemas.openxmlformats.org/officeDocument/2006/relationships/tags" Target="../tags/tag1.xml"/><Relationship Id="rId6" Type="http://schemas.openxmlformats.org/officeDocument/2006/relationships/image" Target="../media/image2.emf"/><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8.jpeg"/><Relationship Id="rId4" Type="http://schemas.openxmlformats.org/officeDocument/2006/relationships/hyperlink" Target="http://cdot.dot.state.co.us/business/tsm-o/tsmo-evaluation/reques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1524000" y="2461097"/>
            <a:ext cx="9144000" cy="1506071"/>
          </a:xfrm>
        </p:spPr>
        <p:txBody>
          <a:bodyPr/>
          <a:lstStyle/>
          <a:p>
            <a:r>
              <a:rPr lang="en-US" dirty="0" smtClean="0">
                <a:latin typeface="Trebuchet MS" panose="020B0603020202020204" pitchFamily="34" charset="0"/>
              </a:rPr>
              <a:t>TSM&amp;O Evaluation</a:t>
            </a:r>
            <a:endParaRPr lang="en-US" dirty="0">
              <a:latin typeface="Trebuchet MS" panose="020B0603020202020204" pitchFamily="34" charset="0"/>
            </a:endParaRPr>
          </a:p>
        </p:txBody>
      </p:sp>
      <p:sp>
        <p:nvSpPr>
          <p:cNvPr id="3" name="Subtitle 2"/>
          <p:cNvSpPr>
            <a:spLocks noGrp="1"/>
          </p:cNvSpPr>
          <p:nvPr>
            <p:ph type="subTitle" idx="1"/>
            <p:custDataLst>
              <p:tags r:id="rId2"/>
            </p:custDataLst>
          </p:nvPr>
        </p:nvSpPr>
        <p:spPr/>
        <p:txBody>
          <a:bodyPr>
            <a:normAutofit/>
          </a:bodyPr>
          <a:lstStyle/>
          <a:p>
            <a:r>
              <a:rPr lang="en-US" sz="3600" dirty="0" smtClean="0">
                <a:latin typeface="Trebuchet MS" panose="020B0603020202020204" pitchFamily="34" charset="0"/>
              </a:rPr>
              <a:t>Project Manager Training</a:t>
            </a:r>
          </a:p>
        </p:txBody>
      </p:sp>
      <p:pic>
        <p:nvPicPr>
          <p:cNvPr id="5" name="Picture 4" descr="Colorado_DOT.final.ai"/>
          <p:cNvPicPr>
            <a:picLocks noChangeAspect="1"/>
          </p:cNvPicPr>
          <p:nvPr>
            <p:custDataLst>
              <p:tags r:id="rId3"/>
            </p:custDataLst>
          </p:nvPr>
        </p:nvPicPr>
        <p:blipFill rotWithShape="1">
          <a:blip r:embed="rId6">
            <a:extLst>
              <a:ext uri="{28A0092B-C50C-407E-A947-70E740481C1C}">
                <a14:useLocalDpi xmlns:a14="http://schemas.microsoft.com/office/drawing/2010/main" val="0"/>
              </a:ext>
            </a:extLst>
          </a:blip>
          <a:srcRect l="22418" t="41049" r="20025" b="33334"/>
          <a:stretch/>
        </p:blipFill>
        <p:spPr>
          <a:xfrm>
            <a:off x="363921" y="301988"/>
            <a:ext cx="4948506" cy="1701903"/>
          </a:xfrm>
          <a:prstGeom prst="rect">
            <a:avLst/>
          </a:prstGeom>
        </p:spPr>
      </p:pic>
    </p:spTree>
    <p:extLst>
      <p:ext uri="{BB962C8B-B14F-4D97-AF65-F5344CB8AC3E}">
        <p14:creationId xmlns:p14="http://schemas.microsoft.com/office/powerpoint/2010/main" val="10273587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861086" y="2187958"/>
            <a:ext cx="6705786" cy="2185214"/>
          </a:xfrm>
          <a:prstGeom prst="rect">
            <a:avLst/>
          </a:prstGeom>
          <a:noFill/>
        </p:spPr>
        <p:txBody>
          <a:bodyPr wrap="square">
            <a:spAutoFit/>
          </a:bodyPr>
          <a:lstStyle/>
          <a:p>
            <a:pPr lvl="1" indent="-342900">
              <a:spcAft>
                <a:spcPts val="600"/>
              </a:spcAft>
              <a:buFont typeface="Arial" panose="020B0604020202020204" pitchFamily="34" charset="0"/>
              <a:buChar char="•"/>
              <a:defRPr/>
            </a:pPr>
            <a:r>
              <a:rPr lang="en-US" sz="2000" dirty="0">
                <a:latin typeface="Trebuchet MS" panose="020B0603020202020204" pitchFamily="34" charset="0"/>
              </a:rPr>
              <a:t>Establish the TSM&amp;O milestone in SAP</a:t>
            </a:r>
          </a:p>
          <a:p>
            <a:pPr marL="457200" indent="-342900">
              <a:spcAft>
                <a:spcPts val="600"/>
              </a:spcAft>
              <a:buFont typeface="Arial" panose="020B0604020202020204" pitchFamily="34" charset="0"/>
              <a:buChar char="•"/>
              <a:defRPr/>
            </a:pPr>
            <a:r>
              <a:rPr lang="en-US" sz="2000" dirty="0" smtClean="0">
                <a:latin typeface="Trebuchet MS" panose="020B0603020202020204" pitchFamily="34" charset="0"/>
              </a:rPr>
              <a:t>Request </a:t>
            </a:r>
            <a:r>
              <a:rPr lang="en-US" sz="2000" dirty="0">
                <a:latin typeface="Trebuchet MS" panose="020B0603020202020204" pitchFamily="34" charset="0"/>
              </a:rPr>
              <a:t>TSM&amp;O </a:t>
            </a:r>
            <a:r>
              <a:rPr lang="en-US" sz="2000" dirty="0" smtClean="0">
                <a:latin typeface="Trebuchet MS" panose="020B0603020202020204" pitchFamily="34" charset="0"/>
              </a:rPr>
              <a:t>Evaluation</a:t>
            </a:r>
          </a:p>
          <a:p>
            <a:pPr marL="457200" indent="-342900">
              <a:spcAft>
                <a:spcPts val="600"/>
              </a:spcAft>
              <a:buFont typeface="Arial" panose="020B0604020202020204" pitchFamily="34" charset="0"/>
              <a:buChar char="•"/>
              <a:defRPr/>
            </a:pPr>
            <a:r>
              <a:rPr lang="en-US" sz="2000" dirty="0" smtClean="0">
                <a:latin typeface="Trebuchet MS" panose="020B0603020202020204" pitchFamily="34" charset="0"/>
              </a:rPr>
              <a:t>Collaborate with RTR and review the final TSM&amp;O </a:t>
            </a:r>
            <a:r>
              <a:rPr lang="en-US" sz="2000" dirty="0">
                <a:latin typeface="Trebuchet MS" panose="020B0603020202020204" pitchFamily="34" charset="0"/>
              </a:rPr>
              <a:t>Evaluation </a:t>
            </a:r>
            <a:r>
              <a:rPr lang="en-US" sz="2000" dirty="0" smtClean="0">
                <a:latin typeface="Trebuchet MS" panose="020B0603020202020204" pitchFamily="34" charset="0"/>
              </a:rPr>
              <a:t>Report</a:t>
            </a:r>
          </a:p>
          <a:p>
            <a:pPr marL="457200" indent="-342900">
              <a:spcAft>
                <a:spcPts val="600"/>
              </a:spcAft>
              <a:buFont typeface="Arial" panose="020B0604020202020204" pitchFamily="34" charset="0"/>
              <a:buChar char="•"/>
              <a:defRPr/>
            </a:pPr>
            <a:r>
              <a:rPr lang="en-US" sz="2000" dirty="0" smtClean="0">
                <a:latin typeface="Trebuchet MS" panose="020B0603020202020204" pitchFamily="34" charset="0"/>
              </a:rPr>
              <a:t>Coordinate with RTR to complete TSM&amp;O closeout</a:t>
            </a:r>
          </a:p>
          <a:p>
            <a:pPr>
              <a:defRPr/>
            </a:pPr>
            <a:endParaRPr lang="en-US" sz="1600" dirty="0">
              <a:solidFill>
                <a:schemeClr val="tx1">
                  <a:lumMod val="95000"/>
                  <a:lumOff val="5000"/>
                </a:schemeClr>
              </a:solidFill>
              <a:latin typeface="Trebuchet MS" panose="020B0603020202020204" pitchFamily="34" charset="0"/>
              <a:cs typeface="Trebuchet MS"/>
            </a:endParaRPr>
          </a:p>
        </p:txBody>
      </p:sp>
      <p:sp>
        <p:nvSpPr>
          <p:cNvPr id="14339" name="Title 1"/>
          <p:cNvSpPr txBox="1">
            <a:spLocks/>
          </p:cNvSpPr>
          <p:nvPr/>
        </p:nvSpPr>
        <p:spPr bwMode="auto">
          <a:xfrm>
            <a:off x="2663825" y="307531"/>
            <a:ext cx="6205538"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chemeClr val="tx2"/>
                </a:solidFill>
                <a:latin typeface="Museo Slab 500"/>
              </a:rPr>
              <a:t>Project </a:t>
            </a:r>
            <a:r>
              <a:rPr lang="en-US" altLang="en-US" dirty="0" smtClean="0">
                <a:solidFill>
                  <a:schemeClr val="tx2"/>
                </a:solidFill>
                <a:latin typeface="Museo Slab 500"/>
              </a:rPr>
              <a:t>Manager </a:t>
            </a:r>
            <a:r>
              <a:rPr lang="en-US" altLang="en-US" dirty="0">
                <a:solidFill>
                  <a:schemeClr val="tx2"/>
                </a:solidFill>
                <a:latin typeface="Museo Slab 500"/>
              </a:rPr>
              <a:t>Responsibilities</a:t>
            </a:r>
            <a:endParaRPr lang="en-US" altLang="en-US" b="1" dirty="0">
              <a:solidFill>
                <a:schemeClr val="tx2"/>
              </a:solidFill>
              <a:latin typeface="Museo Slab 5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9" name="Picture 8"/>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13823" y="1927134"/>
            <a:ext cx="4647263" cy="2792784"/>
          </a:xfrm>
          <a:prstGeom prst="rect">
            <a:avLst/>
          </a:prstGeom>
        </p:spPr>
      </p:pic>
      <p:sp>
        <p:nvSpPr>
          <p:cNvPr id="7" name="Rectangle 6"/>
          <p:cNvSpPr/>
          <p:nvPr/>
        </p:nvSpPr>
        <p:spPr>
          <a:xfrm>
            <a:off x="691168" y="4326218"/>
            <a:ext cx="4169918" cy="393700"/>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5325035" y="4981114"/>
            <a:ext cx="5350903" cy="646331"/>
          </a:xfrm>
          <a:prstGeom prst="rect">
            <a:avLst/>
          </a:prstGeom>
          <a:solidFill>
            <a:schemeClr val="bg2"/>
          </a:solidFill>
        </p:spPr>
        <p:txBody>
          <a:bodyPr wrap="square" rtlCol="0">
            <a:spAutoFit/>
          </a:bodyPr>
          <a:lstStyle/>
          <a:p>
            <a:r>
              <a:rPr lang="en-US" dirty="0" smtClean="0"/>
              <a:t>Note: See TSM&amp;O Design Bulletin for details on how to establish the SAP milestone.</a:t>
            </a:r>
            <a:endParaRPr lang="en-US" dirty="0"/>
          </a:p>
        </p:txBody>
      </p:sp>
    </p:spTree>
    <p:extLst>
      <p:ext uri="{BB962C8B-B14F-4D97-AF65-F5344CB8AC3E}">
        <p14:creationId xmlns:p14="http://schemas.microsoft.com/office/powerpoint/2010/main" val="277500217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75399" y="-31391"/>
            <a:ext cx="6924659" cy="1058103"/>
          </a:xfrm>
        </p:spPr>
        <p:txBody>
          <a:bodyPr>
            <a:normAutofit/>
          </a:bodyPr>
          <a:lstStyle/>
          <a:p>
            <a:r>
              <a:rPr lang="en-US" sz="3200" dirty="0">
                <a:solidFill>
                  <a:schemeClr val="tx2"/>
                </a:solidFill>
                <a:latin typeface="Museo Slab 500"/>
                <a:ea typeface="+mn-ea"/>
                <a:cs typeface="+mn-cs"/>
              </a:rPr>
              <a:t>Request TSM&amp;O Evaluation</a:t>
            </a:r>
          </a:p>
        </p:txBody>
      </p:sp>
      <p:pic>
        <p:nvPicPr>
          <p:cNvPr id="9" name="Picture 8"/>
          <p:cNvPicPr>
            <a:picLocks noChangeAspect="1"/>
          </p:cNvPicPr>
          <p:nvPr/>
        </p:nvPicPr>
        <p:blipFill>
          <a:blip r:embed="rId3"/>
          <a:stretch>
            <a:fillRect/>
          </a:stretch>
        </p:blipFill>
        <p:spPr>
          <a:xfrm>
            <a:off x="6861671" y="1258587"/>
            <a:ext cx="4786268" cy="5028611"/>
          </a:xfrm>
          <a:prstGeom prst="rect">
            <a:avLst/>
          </a:prstGeom>
          <a:ln>
            <a:solidFill>
              <a:schemeClr val="tx1"/>
            </a:solidFill>
          </a:ln>
        </p:spPr>
      </p:pic>
      <p:sp>
        <p:nvSpPr>
          <p:cNvPr id="10" name="Right Arrow 9"/>
          <p:cNvSpPr/>
          <p:nvPr/>
        </p:nvSpPr>
        <p:spPr>
          <a:xfrm>
            <a:off x="5407439" y="2814745"/>
            <a:ext cx="1181100" cy="51935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645589" y="4471316"/>
            <a:ext cx="6096000" cy="1969770"/>
          </a:xfrm>
          <a:prstGeom prst="rect">
            <a:avLst/>
          </a:prstGeom>
        </p:spPr>
        <p:txBody>
          <a:bodyPr>
            <a:spAutoFit/>
          </a:bodyPr>
          <a:lstStyle/>
          <a:p>
            <a:pPr marL="285750" lvl="1" indent="-285750">
              <a:spcAft>
                <a:spcPts val="600"/>
              </a:spcAft>
              <a:buFont typeface="Arial" panose="020B0604020202020204" pitchFamily="34" charset="0"/>
              <a:buChar char="•"/>
              <a:defRPr/>
            </a:pPr>
            <a:r>
              <a:rPr lang="en-US" sz="1600" dirty="0">
                <a:latin typeface="Trebuchet MS" panose="020B0603020202020204" pitchFamily="34" charset="0"/>
              </a:rPr>
              <a:t>Complete TSM&amp;O Evaluation Request Form to initiate the </a:t>
            </a:r>
            <a:r>
              <a:rPr lang="en-US" sz="1600" dirty="0" smtClean="0">
                <a:latin typeface="Trebuchet MS" panose="020B0603020202020204" pitchFamily="34" charset="0"/>
              </a:rPr>
              <a:t>analysis </a:t>
            </a:r>
            <a:r>
              <a:rPr lang="en-US" sz="1600" dirty="0">
                <a:latin typeface="Trebuchet MS" panose="020B0603020202020204" pitchFamily="34" charset="0"/>
              </a:rPr>
              <a:t>and distribute to the RTR and ITS representatives indicated on the form (This step is similar to requesting a safety </a:t>
            </a:r>
            <a:r>
              <a:rPr lang="en-US" sz="1600" dirty="0" smtClean="0">
                <a:latin typeface="Trebuchet MS" panose="020B0603020202020204" pitchFamily="34" charset="0"/>
              </a:rPr>
              <a:t>analysis </a:t>
            </a:r>
            <a:r>
              <a:rPr lang="en-US" sz="1600" dirty="0">
                <a:latin typeface="Trebuchet MS" panose="020B0603020202020204" pitchFamily="34" charset="0"/>
              </a:rPr>
              <a:t>currently</a:t>
            </a:r>
            <a:r>
              <a:rPr lang="en-US" sz="1600" dirty="0" smtClean="0">
                <a:latin typeface="Trebuchet MS" panose="020B0603020202020204" pitchFamily="34" charset="0"/>
              </a:rPr>
              <a:t>)</a:t>
            </a:r>
          </a:p>
          <a:p>
            <a:pPr marL="285750" lvl="1" indent="-285750">
              <a:spcAft>
                <a:spcPts val="600"/>
              </a:spcAft>
              <a:buFont typeface="Arial" panose="020B0604020202020204" pitchFamily="34" charset="0"/>
              <a:buChar char="•"/>
              <a:defRPr/>
            </a:pPr>
            <a:r>
              <a:rPr lang="en-US" sz="1600" dirty="0" smtClean="0">
                <a:latin typeface="Trebuchet MS" panose="020B0603020202020204" pitchFamily="34" charset="0"/>
              </a:rPr>
              <a:t>Create </a:t>
            </a:r>
            <a:r>
              <a:rPr lang="en-US" sz="1600" dirty="0">
                <a:latin typeface="Trebuchet MS" panose="020B0603020202020204" pitchFamily="34" charset="0"/>
              </a:rPr>
              <a:t>a TSM&amp;O folder in the ProjectWise Traffic folder and file the TSM&amp;O documentation</a:t>
            </a:r>
            <a:endParaRPr lang="en-US" sz="900" dirty="0">
              <a:latin typeface="Trebuchet MS" panose="020B0603020202020204" pitchFamily="34" charset="0"/>
            </a:endParaRPr>
          </a:p>
          <a:p>
            <a:pPr marL="0" lvl="1">
              <a:defRPr/>
            </a:pPr>
            <a:endParaRPr lang="en-US" sz="1600" dirty="0">
              <a:latin typeface="Trebuchet MS" panose="020B0603020202020204" pitchFamily="34" charset="0"/>
            </a:endParaRPr>
          </a:p>
        </p:txBody>
      </p:sp>
      <p:sp>
        <p:nvSpPr>
          <p:cNvPr id="7" name="TextBox 6"/>
          <p:cNvSpPr txBox="1"/>
          <p:nvPr/>
        </p:nvSpPr>
        <p:spPr>
          <a:xfrm>
            <a:off x="645589" y="1258587"/>
            <a:ext cx="4964564" cy="369332"/>
          </a:xfrm>
          <a:prstGeom prst="rect">
            <a:avLst/>
          </a:prstGeom>
          <a:noFill/>
        </p:spPr>
        <p:txBody>
          <a:bodyPr wrap="square" rtlCol="0">
            <a:spAutoFit/>
          </a:bodyPr>
          <a:lstStyle/>
          <a:p>
            <a:r>
              <a:rPr lang="en-US" dirty="0" smtClean="0"/>
              <a:t>Click on link to access TSM&amp;O Evaluation Request:</a:t>
            </a:r>
          </a:p>
        </p:txBody>
      </p:sp>
      <p:sp>
        <p:nvSpPr>
          <p:cNvPr id="6" name="Rectangle 5"/>
          <p:cNvSpPr/>
          <p:nvPr/>
        </p:nvSpPr>
        <p:spPr>
          <a:xfrm>
            <a:off x="645589" y="1522723"/>
            <a:ext cx="6096000" cy="646331"/>
          </a:xfrm>
          <a:prstGeom prst="rect">
            <a:avLst/>
          </a:prstGeom>
        </p:spPr>
        <p:txBody>
          <a:bodyPr>
            <a:spAutoFit/>
          </a:bodyPr>
          <a:lstStyle/>
          <a:p>
            <a:r>
              <a:rPr lang="en-US" dirty="0" smtClean="0">
                <a:hlinkClick r:id="rId4"/>
              </a:rPr>
              <a:t>http://cdot.dot.state.co.us/business/tsm-o/tsmo-evaluation/request</a:t>
            </a:r>
            <a:r>
              <a:rPr lang="en-US" dirty="0" smtClean="0"/>
              <a:t> </a:t>
            </a:r>
            <a:endParaRPr lang="en-US" dirty="0"/>
          </a:p>
        </p:txBody>
      </p:sp>
      <p:grpSp>
        <p:nvGrpSpPr>
          <p:cNvPr id="4" name="Group 3"/>
          <p:cNvGrpSpPr/>
          <p:nvPr/>
        </p:nvGrpSpPr>
        <p:grpSpPr>
          <a:xfrm>
            <a:off x="1196787" y="2195253"/>
            <a:ext cx="3928107" cy="2046154"/>
            <a:chOff x="520894" y="2297620"/>
            <a:chExt cx="4647263" cy="2792784"/>
          </a:xfrm>
        </p:grpSpPr>
        <p:pic>
          <p:nvPicPr>
            <p:cNvPr id="12" name="Pictur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20894" y="2297620"/>
              <a:ext cx="4647263" cy="2792784"/>
            </a:xfrm>
            <a:prstGeom prst="rect">
              <a:avLst/>
            </a:prstGeom>
          </p:spPr>
        </p:pic>
        <p:sp>
          <p:nvSpPr>
            <p:cNvPr id="5" name="Rectangle 4"/>
            <p:cNvSpPr/>
            <p:nvPr/>
          </p:nvSpPr>
          <p:spPr>
            <a:xfrm>
              <a:off x="1104621" y="4709524"/>
              <a:ext cx="452508" cy="30025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37723240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44905" y="134471"/>
            <a:ext cx="8134317" cy="951492"/>
          </a:xfrm>
        </p:spPr>
        <p:txBody>
          <a:bodyPr>
            <a:normAutofit/>
          </a:bodyPr>
          <a:lstStyle/>
          <a:p>
            <a:r>
              <a:rPr lang="en-US" sz="2800" dirty="0">
                <a:solidFill>
                  <a:schemeClr val="tx2"/>
                </a:solidFill>
                <a:latin typeface="Museo Slab 500"/>
                <a:ea typeface="+mn-ea"/>
                <a:cs typeface="+mn-cs"/>
              </a:rPr>
              <a:t>Review the TSM&amp;O Recommendations and Identify Potential Funding Sources</a:t>
            </a:r>
          </a:p>
        </p:txBody>
      </p:sp>
      <p:pic>
        <p:nvPicPr>
          <p:cNvPr id="4" name="Picture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83" y="2292800"/>
            <a:ext cx="4789752" cy="2842862"/>
          </a:xfrm>
          <a:prstGeom prst="rect">
            <a:avLst/>
          </a:prstGeom>
        </p:spPr>
      </p:pic>
      <p:sp>
        <p:nvSpPr>
          <p:cNvPr id="5" name="Rectangle 4"/>
          <p:cNvSpPr/>
          <p:nvPr/>
        </p:nvSpPr>
        <p:spPr>
          <a:xfrm>
            <a:off x="1918008" y="4706471"/>
            <a:ext cx="2653992" cy="4291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5553635" y="2279353"/>
            <a:ext cx="6096000" cy="3046988"/>
          </a:xfrm>
          <a:prstGeom prst="rect">
            <a:avLst/>
          </a:prstGeom>
        </p:spPr>
        <p:txBody>
          <a:bodyPr>
            <a:spAutoFit/>
          </a:bodyPr>
          <a:lstStyle/>
          <a:p>
            <a:pPr marL="742950" lvl="1" indent="-285750">
              <a:spcAft>
                <a:spcPts val="600"/>
              </a:spcAft>
              <a:buFont typeface="Arial" panose="020B0604020202020204" pitchFamily="34" charset="0"/>
              <a:buChar char="•"/>
              <a:defRPr/>
            </a:pPr>
            <a:r>
              <a:rPr lang="en-US" dirty="0" smtClean="0">
                <a:latin typeface="Trebuchet MS" panose="020B0603020202020204" pitchFamily="34" charset="0"/>
              </a:rPr>
              <a:t>The PM and RTR </a:t>
            </a:r>
            <a:r>
              <a:rPr lang="en-US" dirty="0">
                <a:latin typeface="Trebuchet MS" panose="020B0603020202020204" pitchFamily="34" charset="0"/>
              </a:rPr>
              <a:t>will </a:t>
            </a:r>
            <a:r>
              <a:rPr lang="en-US" dirty="0" smtClean="0">
                <a:latin typeface="Trebuchet MS" panose="020B0603020202020204" pitchFamily="34" charset="0"/>
              </a:rPr>
              <a:t>collaborate as the TSM&amp;O Evaluation proceeds</a:t>
            </a:r>
            <a:endParaRPr lang="en-US" dirty="0">
              <a:latin typeface="Trebuchet MS" panose="020B0603020202020204" pitchFamily="34" charset="0"/>
            </a:endParaRPr>
          </a:p>
          <a:p>
            <a:pPr marL="1200150" lvl="2" indent="-285750">
              <a:spcAft>
                <a:spcPts val="600"/>
              </a:spcAft>
              <a:buFont typeface="Arial" panose="020B0604020202020204" pitchFamily="34" charset="0"/>
              <a:buChar char="•"/>
              <a:defRPr/>
            </a:pPr>
            <a:r>
              <a:rPr lang="en-US" dirty="0">
                <a:latin typeface="Trebuchet MS" panose="020B0603020202020204" pitchFamily="34" charset="0"/>
              </a:rPr>
              <a:t>RTR will complete the TSM&amp;O Evaluation Report and provide it to PM</a:t>
            </a:r>
          </a:p>
          <a:p>
            <a:pPr marL="1200150" lvl="2" indent="-285750">
              <a:spcAft>
                <a:spcPts val="600"/>
              </a:spcAft>
              <a:buFont typeface="Arial" panose="020B0604020202020204" pitchFamily="34" charset="0"/>
              <a:buChar char="•"/>
              <a:defRPr/>
            </a:pPr>
            <a:r>
              <a:rPr lang="en-US" dirty="0">
                <a:latin typeface="Trebuchet MS" panose="020B0603020202020204" pitchFamily="34" charset="0"/>
              </a:rPr>
              <a:t>HQ Safety, Operations and ITS will support the </a:t>
            </a:r>
            <a:r>
              <a:rPr lang="en-US" dirty="0" smtClean="0">
                <a:latin typeface="Trebuchet MS" panose="020B0603020202020204" pitchFamily="34" charset="0"/>
              </a:rPr>
              <a:t>Regions</a:t>
            </a:r>
            <a:endParaRPr lang="en-US" dirty="0">
              <a:latin typeface="Trebuchet MS" panose="020B0603020202020204" pitchFamily="34" charset="0"/>
            </a:endParaRPr>
          </a:p>
          <a:p>
            <a:pPr marL="742950" lvl="1" indent="-285750">
              <a:spcAft>
                <a:spcPts val="600"/>
              </a:spcAft>
              <a:buFont typeface="Arial" panose="020B0604020202020204" pitchFamily="34" charset="0"/>
              <a:buChar char="•"/>
              <a:defRPr/>
            </a:pPr>
            <a:r>
              <a:rPr lang="en-US" dirty="0" smtClean="0">
                <a:latin typeface="Trebuchet MS" panose="020B0603020202020204" pitchFamily="34" charset="0"/>
              </a:rPr>
              <a:t>The PM will incorporate </a:t>
            </a:r>
            <a:r>
              <a:rPr lang="en-US" dirty="0">
                <a:latin typeface="Trebuchet MS" panose="020B0603020202020204" pitchFamily="34" charset="0"/>
              </a:rPr>
              <a:t>recommendations in the project and actively seek funding to include recommendations in </a:t>
            </a:r>
            <a:r>
              <a:rPr lang="en-US" dirty="0" smtClean="0">
                <a:latin typeface="Trebuchet MS" panose="020B0603020202020204" pitchFamily="34" charset="0"/>
              </a:rPr>
              <a:t>project</a:t>
            </a:r>
          </a:p>
          <a:p>
            <a:pPr marL="742950" lvl="1" indent="-285750">
              <a:spcAft>
                <a:spcPts val="600"/>
              </a:spcAft>
              <a:buFont typeface="Arial" panose="020B0604020202020204" pitchFamily="34" charset="0"/>
              <a:buChar char="•"/>
              <a:defRPr/>
            </a:pPr>
            <a:endParaRPr lang="en-US" sz="1000" dirty="0">
              <a:latin typeface="Trebuchet MS" panose="020B0603020202020204" pitchFamily="34" charset="0"/>
            </a:endParaRPr>
          </a:p>
        </p:txBody>
      </p:sp>
    </p:spTree>
    <p:extLst>
      <p:ext uri="{BB962C8B-B14F-4D97-AF65-F5344CB8AC3E}">
        <p14:creationId xmlns:p14="http://schemas.microsoft.com/office/powerpoint/2010/main" val="1301253436"/>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09333" y="201937"/>
            <a:ext cx="7904480" cy="813326"/>
          </a:xfrm>
        </p:spPr>
        <p:txBody>
          <a:bodyPr>
            <a:normAutofit/>
          </a:bodyPr>
          <a:lstStyle/>
          <a:p>
            <a:r>
              <a:rPr lang="en-US" sz="3200" dirty="0">
                <a:solidFill>
                  <a:schemeClr val="tx2"/>
                </a:solidFill>
                <a:latin typeface="Museo Slab 500"/>
                <a:ea typeface="+mn-ea"/>
                <a:cs typeface="+mn-cs"/>
              </a:rPr>
              <a:t>Sample TSM&amp;O </a:t>
            </a:r>
            <a:r>
              <a:rPr lang="en-US" sz="3200" dirty="0" smtClean="0">
                <a:solidFill>
                  <a:schemeClr val="tx2"/>
                </a:solidFill>
                <a:latin typeface="Museo Slab 500"/>
                <a:ea typeface="+mn-ea"/>
                <a:cs typeface="+mn-cs"/>
              </a:rPr>
              <a:t>Recommendations Report</a:t>
            </a:r>
            <a:endParaRPr lang="en-US" sz="3200" dirty="0">
              <a:solidFill>
                <a:schemeClr val="tx2"/>
              </a:solidFill>
              <a:latin typeface="Museo Slab 500"/>
              <a:ea typeface="+mn-ea"/>
              <a:cs typeface="+mn-cs"/>
            </a:endParaRPr>
          </a:p>
        </p:txBody>
      </p:sp>
      <p:pic>
        <p:nvPicPr>
          <p:cNvPr id="1026" name="Picture 2" descr="Inline imag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2775" y="1630363"/>
            <a:ext cx="10902905" cy="39576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rot="20221558">
            <a:off x="3824627" y="3809997"/>
            <a:ext cx="3759200" cy="369332"/>
          </a:xfrm>
          <a:prstGeom prst="rect">
            <a:avLst/>
          </a:prstGeom>
          <a:solidFill>
            <a:srgbClr val="FFFF00"/>
          </a:solidFill>
        </p:spPr>
        <p:txBody>
          <a:bodyPr wrap="square" rtlCol="0">
            <a:spAutoFit/>
          </a:bodyPr>
          <a:lstStyle/>
          <a:p>
            <a:r>
              <a:rPr lang="en-US" dirty="0" smtClean="0"/>
              <a:t>Sample for illustrative purposes only</a:t>
            </a:r>
            <a:endParaRPr lang="en-US" dirty="0"/>
          </a:p>
        </p:txBody>
      </p:sp>
    </p:spTree>
    <p:extLst>
      <p:ext uri="{BB962C8B-B14F-4D97-AF65-F5344CB8AC3E}">
        <p14:creationId xmlns:p14="http://schemas.microsoft.com/office/powerpoint/2010/main" val="356273886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931459" y="0"/>
            <a:ext cx="7583564"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solidFill>
                  <a:schemeClr val="tx2"/>
                </a:solidFill>
                <a:latin typeface="Museo Slab 500"/>
              </a:rPr>
              <a:t>TSM&amp;O Evaluation Closeout</a:t>
            </a:r>
            <a:endParaRPr lang="en-US" sz="3200" dirty="0">
              <a:solidFill>
                <a:schemeClr val="tx2"/>
              </a:solidFill>
              <a:latin typeface="Museo Slab 500"/>
              <a:ea typeface="+mn-ea"/>
              <a:cs typeface="+mn-cs"/>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3883" y="2292800"/>
            <a:ext cx="4789752" cy="2842862"/>
          </a:xfrm>
          <a:prstGeom prst="rect">
            <a:avLst/>
          </a:prstGeom>
        </p:spPr>
      </p:pic>
      <p:sp>
        <p:nvSpPr>
          <p:cNvPr id="8" name="Rectangle 7"/>
          <p:cNvSpPr/>
          <p:nvPr/>
        </p:nvSpPr>
        <p:spPr>
          <a:xfrm>
            <a:off x="4961965" y="4706470"/>
            <a:ext cx="591670" cy="429192"/>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5553635" y="2292799"/>
            <a:ext cx="6096000" cy="2462213"/>
          </a:xfrm>
          <a:prstGeom prst="rect">
            <a:avLst/>
          </a:prstGeom>
        </p:spPr>
        <p:txBody>
          <a:bodyPr>
            <a:spAutoFit/>
          </a:bodyPr>
          <a:lstStyle/>
          <a:p>
            <a:pPr marL="742950" lvl="1" indent="-285750">
              <a:spcAft>
                <a:spcPts val="600"/>
              </a:spcAft>
              <a:buFont typeface="Arial" panose="020B0604020202020204" pitchFamily="34" charset="0"/>
              <a:buChar char="•"/>
              <a:defRPr/>
            </a:pPr>
            <a:r>
              <a:rPr lang="en-US" dirty="0" smtClean="0">
                <a:latin typeface="Trebuchet MS" panose="020B0603020202020204" pitchFamily="34" charset="0"/>
              </a:rPr>
              <a:t>Prior to project closeout, the PM will notify the RTR of which TSM&amp;O recommendations were incorporated in the project</a:t>
            </a:r>
          </a:p>
          <a:p>
            <a:pPr marL="742950" lvl="1" indent="-285750">
              <a:spcAft>
                <a:spcPts val="600"/>
              </a:spcAft>
              <a:buFont typeface="Arial" panose="020B0604020202020204" pitchFamily="34" charset="0"/>
              <a:buChar char="•"/>
              <a:defRPr/>
            </a:pPr>
            <a:r>
              <a:rPr lang="en-US" dirty="0" smtClean="0">
                <a:latin typeface="Trebuchet MS" panose="020B0603020202020204" pitchFamily="34" charset="0"/>
              </a:rPr>
              <a:t>The PM will notify ITS to complete the acceptance testing of any ITS devices in the project</a:t>
            </a:r>
          </a:p>
          <a:p>
            <a:pPr marL="742950" lvl="1" indent="-285750">
              <a:spcAft>
                <a:spcPts val="600"/>
              </a:spcAft>
              <a:buFont typeface="Arial" panose="020B0604020202020204" pitchFamily="34" charset="0"/>
              <a:buChar char="•"/>
              <a:defRPr/>
            </a:pPr>
            <a:r>
              <a:rPr lang="en-US" dirty="0" smtClean="0">
                <a:latin typeface="Trebuchet MS" panose="020B0603020202020204" pitchFamily="34" charset="0"/>
              </a:rPr>
              <a:t>The RTR will complete the TSM&amp;O Evaluation and file it for future use</a:t>
            </a:r>
            <a:endParaRPr lang="en-US" sz="1000" dirty="0">
              <a:latin typeface="Trebuchet MS" panose="020B0603020202020204" pitchFamily="34" charset="0"/>
            </a:endParaRPr>
          </a:p>
        </p:txBody>
      </p:sp>
    </p:spTree>
    <p:extLst>
      <p:ext uri="{BB962C8B-B14F-4D97-AF65-F5344CB8AC3E}">
        <p14:creationId xmlns:p14="http://schemas.microsoft.com/office/powerpoint/2010/main" val="114954955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2839106"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Resources to Support the PM</a:t>
            </a:r>
            <a:endParaRPr lang="en-US" sz="3200" dirty="0">
              <a:solidFill>
                <a:schemeClr val="tx2"/>
              </a:solidFill>
              <a:latin typeface="Museo Slab 500"/>
              <a:ea typeface="+mn-ea"/>
              <a:cs typeface="+mn-cs"/>
            </a:endParaRPr>
          </a:p>
        </p:txBody>
      </p:sp>
      <p:sp>
        <p:nvSpPr>
          <p:cNvPr id="2" name="TextBox 1"/>
          <p:cNvSpPr txBox="1"/>
          <p:nvPr/>
        </p:nvSpPr>
        <p:spPr>
          <a:xfrm>
            <a:off x="7893422" y="2967316"/>
            <a:ext cx="3307977" cy="2092881"/>
          </a:xfrm>
          <a:prstGeom prst="rect">
            <a:avLst/>
          </a:prstGeom>
          <a:noFill/>
        </p:spPr>
        <p:txBody>
          <a:bodyPr wrap="square" rtlCol="0">
            <a:spAutoFit/>
          </a:bodyPr>
          <a:lstStyle/>
          <a:p>
            <a:r>
              <a:rPr lang="en-US" sz="1600" u="sng" dirty="0" smtClean="0">
                <a:latin typeface="Trebuchet MS" panose="020B0603020202020204" pitchFamily="34" charset="0"/>
              </a:rPr>
              <a:t>Other Support</a:t>
            </a:r>
          </a:p>
          <a:p>
            <a:endParaRPr lang="en-US" sz="1600" u="sng" dirty="0" smtClean="0">
              <a:latin typeface="Trebuchet MS" panose="020B0603020202020204" pitchFamily="34" charset="0"/>
            </a:endParaRPr>
          </a:p>
          <a:p>
            <a:r>
              <a:rPr lang="en-US" sz="1600" dirty="0" smtClean="0">
                <a:latin typeface="Trebuchet MS" panose="020B0603020202020204" pitchFamily="34" charset="0"/>
              </a:rPr>
              <a:t>Safety- David Swenka</a:t>
            </a:r>
          </a:p>
          <a:p>
            <a:r>
              <a:rPr lang="en-US" sz="1600" dirty="0" smtClean="0">
                <a:latin typeface="Trebuchet MS" panose="020B0603020202020204" pitchFamily="34" charset="0"/>
              </a:rPr>
              <a:t>Operations- San Lee</a:t>
            </a:r>
          </a:p>
          <a:p>
            <a:r>
              <a:rPr lang="en-US" sz="1600" dirty="0" smtClean="0">
                <a:latin typeface="Trebuchet MS" panose="020B0603020202020204" pitchFamily="34" charset="0"/>
              </a:rPr>
              <a:t>ITS- Rich Sembrat</a:t>
            </a:r>
            <a:endParaRPr lang="en-US" sz="1600" dirty="0">
              <a:latin typeface="Trebuchet MS" panose="020B0603020202020204" pitchFamily="34" charset="0"/>
            </a:endParaRPr>
          </a:p>
          <a:p>
            <a:r>
              <a:rPr lang="en-US" sz="1600" dirty="0">
                <a:latin typeface="Trebuchet MS" panose="020B0603020202020204" pitchFamily="34" charset="0"/>
              </a:rPr>
              <a:t>Project </a:t>
            </a:r>
            <a:r>
              <a:rPr lang="en-US" sz="1600" dirty="0" smtClean="0">
                <a:latin typeface="Trebuchet MS" panose="020B0603020202020204" pitchFamily="34" charset="0"/>
              </a:rPr>
              <a:t>Development- </a:t>
            </a:r>
            <a:r>
              <a:rPr lang="en-US" sz="1600" dirty="0">
                <a:latin typeface="Trebuchet MS" panose="020B0603020202020204" pitchFamily="34" charset="0"/>
              </a:rPr>
              <a:t>Neil </a:t>
            </a:r>
            <a:r>
              <a:rPr lang="en-US" sz="1600" dirty="0" smtClean="0">
                <a:latin typeface="Trebuchet MS" panose="020B0603020202020204" pitchFamily="34" charset="0"/>
              </a:rPr>
              <a:t>Lacey, </a:t>
            </a:r>
            <a:endParaRPr lang="en-US" sz="1600" dirty="0">
              <a:latin typeface="Trebuchet MS" panose="020B0603020202020204" pitchFamily="34" charset="0"/>
            </a:endParaRPr>
          </a:p>
          <a:p>
            <a:r>
              <a:rPr lang="en-US" sz="1600" dirty="0">
                <a:latin typeface="Trebuchet MS" panose="020B0603020202020204" pitchFamily="34" charset="0"/>
              </a:rPr>
              <a:t>Ryan Sorensen</a:t>
            </a:r>
          </a:p>
          <a:p>
            <a:endParaRPr lang="en-US" dirty="0"/>
          </a:p>
        </p:txBody>
      </p:sp>
      <p:sp>
        <p:nvSpPr>
          <p:cNvPr id="10" name="TextBox 9"/>
          <p:cNvSpPr txBox="1"/>
          <p:nvPr/>
        </p:nvSpPr>
        <p:spPr>
          <a:xfrm>
            <a:off x="668152" y="2967316"/>
            <a:ext cx="2881870" cy="2092881"/>
          </a:xfrm>
          <a:prstGeom prst="rect">
            <a:avLst/>
          </a:prstGeom>
          <a:noFill/>
        </p:spPr>
        <p:txBody>
          <a:bodyPr wrap="square" rtlCol="0">
            <a:spAutoFit/>
          </a:bodyPr>
          <a:lstStyle/>
          <a:p>
            <a:r>
              <a:rPr lang="en-US" sz="1600" u="sng" dirty="0">
                <a:latin typeface="Trebuchet MS" panose="020B0603020202020204" pitchFamily="34" charset="0"/>
              </a:rPr>
              <a:t>Region </a:t>
            </a:r>
            <a:r>
              <a:rPr lang="en-US" sz="1600" u="sng" dirty="0" smtClean="0">
                <a:latin typeface="Trebuchet MS" panose="020B0603020202020204" pitchFamily="34" charset="0"/>
              </a:rPr>
              <a:t>Traffic Engineers</a:t>
            </a:r>
            <a:endParaRPr lang="en-US" sz="1600" u="sng" dirty="0">
              <a:latin typeface="Trebuchet MS" panose="020B0603020202020204" pitchFamily="34" charset="0"/>
            </a:endParaRPr>
          </a:p>
          <a:p>
            <a:r>
              <a:rPr lang="en-US" sz="1600" dirty="0">
                <a:latin typeface="Trebuchet MS" panose="020B0603020202020204" pitchFamily="34" charset="0"/>
              </a:rPr>
              <a:t> </a:t>
            </a:r>
          </a:p>
          <a:p>
            <a:r>
              <a:rPr lang="en-US" sz="1600" dirty="0">
                <a:latin typeface="Trebuchet MS" panose="020B0603020202020204" pitchFamily="34" charset="0"/>
              </a:rPr>
              <a:t>R1 - Clark Roberts</a:t>
            </a:r>
          </a:p>
          <a:p>
            <a:r>
              <a:rPr lang="en-US" sz="1600" dirty="0">
                <a:latin typeface="Trebuchet MS" panose="020B0603020202020204" pitchFamily="34" charset="0"/>
              </a:rPr>
              <a:t>R2 - Sasan Delshad</a:t>
            </a:r>
          </a:p>
          <a:p>
            <a:r>
              <a:rPr lang="en-US" sz="1600" dirty="0">
                <a:latin typeface="Trebuchet MS" panose="020B0603020202020204" pitchFamily="34" charset="0"/>
              </a:rPr>
              <a:t>R3 - Zane Znamenacek</a:t>
            </a:r>
          </a:p>
          <a:p>
            <a:r>
              <a:rPr lang="en-US" sz="1600" dirty="0">
                <a:latin typeface="Trebuchet MS" panose="020B0603020202020204" pitchFamily="34" charset="0"/>
              </a:rPr>
              <a:t>R4 - Mike Crow</a:t>
            </a:r>
          </a:p>
          <a:p>
            <a:r>
              <a:rPr lang="en-US" sz="1600" dirty="0">
                <a:latin typeface="Trebuchet MS" panose="020B0603020202020204" pitchFamily="34" charset="0"/>
              </a:rPr>
              <a:t>R5 - Mike McVaugh</a:t>
            </a:r>
          </a:p>
          <a:p>
            <a:endParaRPr lang="en-US" dirty="0"/>
          </a:p>
        </p:txBody>
      </p:sp>
      <p:sp>
        <p:nvSpPr>
          <p:cNvPr id="11" name="TextBox 10"/>
          <p:cNvSpPr txBox="1"/>
          <p:nvPr/>
        </p:nvSpPr>
        <p:spPr>
          <a:xfrm>
            <a:off x="3953434" y="2967316"/>
            <a:ext cx="3711390" cy="2092881"/>
          </a:xfrm>
          <a:prstGeom prst="rect">
            <a:avLst/>
          </a:prstGeom>
          <a:noFill/>
        </p:spPr>
        <p:txBody>
          <a:bodyPr wrap="square" rtlCol="0">
            <a:spAutoFit/>
          </a:bodyPr>
          <a:lstStyle/>
          <a:p>
            <a:r>
              <a:rPr lang="en-US" sz="1600" u="sng" dirty="0">
                <a:latin typeface="Trebuchet MS" panose="020B0603020202020204" pitchFamily="34" charset="0"/>
              </a:rPr>
              <a:t>Region </a:t>
            </a:r>
            <a:r>
              <a:rPr lang="en-US" sz="1600" u="sng" dirty="0" smtClean="0">
                <a:latin typeface="Trebuchet MS" panose="020B0603020202020204" pitchFamily="34" charset="0"/>
              </a:rPr>
              <a:t>Traffic Representative POC’s </a:t>
            </a:r>
            <a:r>
              <a:rPr lang="en-US" sz="1600" dirty="0">
                <a:latin typeface="Trebuchet MS" panose="020B0603020202020204" pitchFamily="34" charset="0"/>
              </a:rPr>
              <a:t> </a:t>
            </a:r>
          </a:p>
          <a:p>
            <a:endParaRPr lang="en-US" sz="1600" dirty="0" smtClean="0">
              <a:latin typeface="Trebuchet MS" panose="020B0603020202020204" pitchFamily="34" charset="0"/>
            </a:endParaRPr>
          </a:p>
          <a:p>
            <a:r>
              <a:rPr lang="en-US" sz="1600" dirty="0" smtClean="0">
                <a:latin typeface="Trebuchet MS" panose="020B0603020202020204" pitchFamily="34" charset="0"/>
              </a:rPr>
              <a:t>R1 </a:t>
            </a:r>
            <a:r>
              <a:rPr lang="en-US" sz="1600" dirty="0">
                <a:latin typeface="Trebuchet MS" panose="020B0603020202020204" pitchFamily="34" charset="0"/>
              </a:rPr>
              <a:t>- Alazar Tesfaye, Leela </a:t>
            </a:r>
            <a:r>
              <a:rPr lang="en-US" sz="1600" dirty="0" smtClean="0">
                <a:latin typeface="Trebuchet MS" panose="020B0603020202020204" pitchFamily="34" charset="0"/>
              </a:rPr>
              <a:t>Rajasekar</a:t>
            </a:r>
            <a:endParaRPr lang="en-US" sz="1600" dirty="0">
              <a:latin typeface="Trebuchet MS" panose="020B0603020202020204" pitchFamily="34" charset="0"/>
            </a:endParaRPr>
          </a:p>
          <a:p>
            <a:r>
              <a:rPr lang="en-US" sz="1600" dirty="0">
                <a:latin typeface="Trebuchet MS" panose="020B0603020202020204" pitchFamily="34" charset="0"/>
              </a:rPr>
              <a:t>R2 </a:t>
            </a:r>
            <a:r>
              <a:rPr lang="en-US" sz="1600" dirty="0" smtClean="0">
                <a:latin typeface="Trebuchet MS" panose="020B0603020202020204" pitchFamily="34" charset="0"/>
              </a:rPr>
              <a:t>– Matt </a:t>
            </a:r>
            <a:r>
              <a:rPr lang="en-US" sz="1600" dirty="0" err="1" smtClean="0">
                <a:latin typeface="Trebuchet MS" panose="020B0603020202020204" pitchFamily="34" charset="0"/>
              </a:rPr>
              <a:t>Jagow</a:t>
            </a:r>
            <a:r>
              <a:rPr lang="en-US" sz="1600" dirty="0" smtClean="0">
                <a:latin typeface="Trebuchet MS" panose="020B0603020202020204" pitchFamily="34" charset="0"/>
              </a:rPr>
              <a:t>, Terry </a:t>
            </a:r>
            <a:r>
              <a:rPr lang="en-US" sz="1600" smtClean="0">
                <a:latin typeface="Trebuchet MS" panose="020B0603020202020204" pitchFamily="34" charset="0"/>
              </a:rPr>
              <a:t>Shippy</a:t>
            </a:r>
            <a:endParaRPr lang="en-US" sz="1600" dirty="0">
              <a:latin typeface="Trebuchet MS" panose="020B0603020202020204" pitchFamily="34" charset="0"/>
            </a:endParaRPr>
          </a:p>
          <a:p>
            <a:r>
              <a:rPr lang="en-US" sz="1600" dirty="0">
                <a:latin typeface="Trebuchet MS" panose="020B0603020202020204" pitchFamily="34" charset="0"/>
              </a:rPr>
              <a:t>R3 - Sean Yeates</a:t>
            </a:r>
          </a:p>
          <a:p>
            <a:r>
              <a:rPr lang="en-US" sz="1600" dirty="0">
                <a:latin typeface="Trebuchet MS" panose="020B0603020202020204" pitchFamily="34" charset="0"/>
              </a:rPr>
              <a:t>R4 - Long Nguyen</a:t>
            </a:r>
          </a:p>
          <a:p>
            <a:r>
              <a:rPr lang="en-US" sz="1600" dirty="0">
                <a:latin typeface="Trebuchet MS" panose="020B0603020202020204" pitchFamily="34" charset="0"/>
              </a:rPr>
              <a:t>R5 - Rick Routh</a:t>
            </a:r>
          </a:p>
          <a:p>
            <a:endParaRPr lang="en-US" dirty="0"/>
          </a:p>
        </p:txBody>
      </p:sp>
      <p:sp>
        <p:nvSpPr>
          <p:cNvPr id="12" name="TextBox 11"/>
          <p:cNvSpPr txBox="1"/>
          <p:nvPr/>
        </p:nvSpPr>
        <p:spPr>
          <a:xfrm>
            <a:off x="-495019" y="3030070"/>
            <a:ext cx="2326342" cy="861774"/>
          </a:xfrm>
          <a:prstGeom prst="rect">
            <a:avLst/>
          </a:prstGeom>
          <a:noFill/>
        </p:spPr>
        <p:txBody>
          <a:bodyPr wrap="square" rtlCol="0">
            <a:spAutoFit/>
          </a:bodyPr>
          <a:lstStyle/>
          <a:p>
            <a:endParaRPr lang="en-US" sz="1600" u="sng" dirty="0" smtClean="0">
              <a:latin typeface="Trebuchet MS" panose="020B0603020202020204" pitchFamily="34" charset="0"/>
            </a:endParaRPr>
          </a:p>
          <a:p>
            <a:endParaRPr lang="en-US" sz="1600" u="sng" dirty="0" smtClean="0">
              <a:latin typeface="Trebuchet MS" panose="020B0603020202020204" pitchFamily="34" charset="0"/>
            </a:endParaRPr>
          </a:p>
          <a:p>
            <a:endParaRPr lang="en-US" dirty="0"/>
          </a:p>
        </p:txBody>
      </p:sp>
      <p:sp>
        <p:nvSpPr>
          <p:cNvPr id="7" name="TextBox 6"/>
          <p:cNvSpPr txBox="1"/>
          <p:nvPr/>
        </p:nvSpPr>
        <p:spPr>
          <a:xfrm>
            <a:off x="3953434" y="1283447"/>
            <a:ext cx="2918013" cy="830997"/>
          </a:xfrm>
          <a:prstGeom prst="rect">
            <a:avLst/>
          </a:prstGeom>
          <a:solidFill>
            <a:schemeClr val="bg2"/>
          </a:solidFill>
        </p:spPr>
        <p:txBody>
          <a:bodyPr wrap="square" rtlCol="0">
            <a:spAutoFit/>
          </a:bodyPr>
          <a:lstStyle/>
          <a:p>
            <a:pPr algn="ctr"/>
            <a:r>
              <a:rPr lang="en-US" sz="1600" dirty="0" smtClean="0">
                <a:latin typeface="Trebuchet MS" panose="020B0603020202020204" pitchFamily="34" charset="0"/>
              </a:rPr>
              <a:t>The primary support for TSM&amp;O Evaluation for the PM is the designated RTR</a:t>
            </a:r>
            <a:endParaRPr lang="en-US" dirty="0"/>
          </a:p>
        </p:txBody>
      </p:sp>
      <p:sp>
        <p:nvSpPr>
          <p:cNvPr id="3" name="Down Arrow 2"/>
          <p:cNvSpPr/>
          <p:nvPr/>
        </p:nvSpPr>
        <p:spPr>
          <a:xfrm>
            <a:off x="5042647" y="2407024"/>
            <a:ext cx="685800" cy="449878"/>
          </a:xfrm>
          <a:prstGeom prst="downArrow">
            <a:avLst/>
          </a:prstGeom>
          <a:solidFill>
            <a:schemeClr val="bg2"/>
          </a:solidFill>
        </p:spPr>
        <p:txBody>
          <a:bodyPr wrap="square" rtlCol="0">
            <a:spAutoFit/>
          </a:bodyPr>
          <a:lstStyle/>
          <a:p>
            <a:endParaRPr lang="en-US" sz="1600">
              <a:solidFill>
                <a:schemeClr val="tx1"/>
              </a:solidFill>
              <a:latin typeface="Trebuchet MS" panose="020B0603020202020204" pitchFamily="34" charset="0"/>
            </a:endParaRPr>
          </a:p>
        </p:txBody>
      </p:sp>
    </p:spTree>
    <p:extLst>
      <p:ext uri="{BB962C8B-B14F-4D97-AF65-F5344CB8AC3E}">
        <p14:creationId xmlns:p14="http://schemas.microsoft.com/office/powerpoint/2010/main" val="91357954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7906"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Next Steps</a:t>
            </a:r>
            <a:endParaRPr lang="en-US" sz="3200" dirty="0">
              <a:solidFill>
                <a:schemeClr val="tx2"/>
              </a:solidFill>
              <a:latin typeface="Museo Slab 500"/>
              <a:ea typeface="+mn-ea"/>
              <a:cs typeface="+mn-cs"/>
            </a:endParaRPr>
          </a:p>
        </p:txBody>
      </p:sp>
      <p:sp>
        <p:nvSpPr>
          <p:cNvPr id="2" name="TextBox 1"/>
          <p:cNvSpPr txBox="1"/>
          <p:nvPr/>
        </p:nvSpPr>
        <p:spPr>
          <a:xfrm>
            <a:off x="1089212" y="1640541"/>
            <a:ext cx="5876364" cy="3093154"/>
          </a:xfrm>
          <a:prstGeom prst="rect">
            <a:avLst/>
          </a:prstGeom>
          <a:noFill/>
        </p:spPr>
        <p:txBody>
          <a:bodyPr wrap="square" rtlCol="0">
            <a:spAutoFit/>
          </a:bodyPr>
          <a:lstStyle/>
          <a:p>
            <a:pPr marL="742950" lvl="1" indent="-285750">
              <a:spcAft>
                <a:spcPts val="600"/>
              </a:spcAft>
              <a:buFont typeface="Arial" panose="020B0604020202020204" pitchFamily="34" charset="0"/>
              <a:buChar char="•"/>
              <a:defRPr/>
            </a:pPr>
            <a:r>
              <a:rPr lang="en-US" sz="2000" dirty="0" smtClean="0">
                <a:latin typeface="Trebuchet MS" panose="020B0603020202020204" pitchFamily="34" charset="0"/>
              </a:rPr>
              <a:t>Training acknowledgement </a:t>
            </a:r>
            <a:endParaRPr lang="en-US" sz="2000" dirty="0">
              <a:latin typeface="Trebuchet MS" panose="020B0603020202020204" pitchFamily="34" charset="0"/>
            </a:endParaRPr>
          </a:p>
          <a:p>
            <a:pPr marL="742950" lvl="1" indent="-285750">
              <a:spcAft>
                <a:spcPts val="600"/>
              </a:spcAft>
              <a:buFont typeface="Arial" panose="020B0604020202020204" pitchFamily="34" charset="0"/>
              <a:buChar char="•"/>
              <a:defRPr/>
            </a:pPr>
            <a:r>
              <a:rPr lang="en-US" sz="2000" dirty="0" smtClean="0">
                <a:latin typeface="Trebuchet MS" panose="020B0603020202020204" pitchFamily="34" charset="0"/>
              </a:rPr>
              <a:t>Survey</a:t>
            </a:r>
          </a:p>
          <a:p>
            <a:pPr marL="742950" lvl="1" indent="-285750">
              <a:spcAft>
                <a:spcPts val="600"/>
              </a:spcAft>
              <a:buFont typeface="Arial" panose="020B0604020202020204" pitchFamily="34" charset="0"/>
              <a:buChar char="•"/>
              <a:defRPr/>
            </a:pPr>
            <a:r>
              <a:rPr lang="en-US" sz="2000" dirty="0" smtClean="0">
                <a:latin typeface="Trebuchet MS" panose="020B0603020202020204" pitchFamily="34" charset="0"/>
              </a:rPr>
              <a:t>Next Steps</a:t>
            </a:r>
          </a:p>
          <a:p>
            <a:pPr marL="1200150" lvl="2" indent="-285750">
              <a:spcAft>
                <a:spcPts val="600"/>
              </a:spcAft>
              <a:buFont typeface="Arial" panose="020B0604020202020204" pitchFamily="34" charset="0"/>
              <a:buChar char="•"/>
              <a:defRPr/>
            </a:pPr>
            <a:r>
              <a:rPr lang="en-US" dirty="0" smtClean="0">
                <a:latin typeface="Trebuchet MS" panose="020B0603020202020204" pitchFamily="34" charset="0"/>
              </a:rPr>
              <a:t>Consult the January 2016 TSM&amp;O Evaluation Design Bulletin for detailed information</a:t>
            </a:r>
          </a:p>
          <a:p>
            <a:pPr marL="1200150" lvl="2" indent="-285750">
              <a:spcAft>
                <a:spcPts val="600"/>
              </a:spcAft>
              <a:buFont typeface="Arial" panose="020B0604020202020204" pitchFamily="34" charset="0"/>
              <a:buChar char="•"/>
              <a:defRPr/>
            </a:pPr>
            <a:r>
              <a:rPr lang="en-US" dirty="0" smtClean="0">
                <a:latin typeface="Trebuchet MS" panose="020B0603020202020204" pitchFamily="34" charset="0"/>
              </a:rPr>
              <a:t>Initiate TSM&amp;O Evaluation Request for your projects in design scoping after Feb 1</a:t>
            </a:r>
            <a:endParaRPr lang="en-US" dirty="0">
              <a:latin typeface="Trebuchet MS" panose="020B0603020202020204" pitchFamily="34" charset="0"/>
            </a:endParaRPr>
          </a:p>
          <a:p>
            <a:pPr marL="742950" lvl="1" indent="-285750">
              <a:spcAft>
                <a:spcPts val="600"/>
              </a:spcAft>
              <a:buFont typeface="Arial" panose="020B0604020202020204" pitchFamily="34" charset="0"/>
              <a:buChar char="•"/>
              <a:defRPr/>
            </a:pPr>
            <a:endParaRPr lang="en-US" sz="2000" dirty="0">
              <a:latin typeface="Trebuchet MS" panose="020B0603020202020204" pitchFamily="34" charset="0"/>
            </a:endParaRPr>
          </a:p>
        </p:txBody>
      </p:sp>
      <p:sp>
        <p:nvSpPr>
          <p:cNvPr id="3" name="Rectangle 2"/>
          <p:cNvSpPr/>
          <p:nvPr/>
        </p:nvSpPr>
        <p:spPr>
          <a:xfrm>
            <a:off x="7422776" y="1640541"/>
            <a:ext cx="3845859" cy="2031325"/>
          </a:xfrm>
          <a:prstGeom prst="rect">
            <a:avLst/>
          </a:prstGeom>
          <a:solidFill>
            <a:schemeClr val="bg2"/>
          </a:solidFill>
        </p:spPr>
        <p:txBody>
          <a:bodyPr wrap="square">
            <a:spAutoFit/>
          </a:bodyPr>
          <a:lstStyle/>
          <a:p>
            <a:r>
              <a:rPr lang="en-US" dirty="0"/>
              <a:t>Note:  This training is required for all </a:t>
            </a:r>
            <a:r>
              <a:rPr lang="en-US" dirty="0" smtClean="0"/>
              <a:t>CDOT Project </a:t>
            </a:r>
            <a:r>
              <a:rPr lang="en-US" dirty="0"/>
              <a:t>Managers.  We will record the names of participants to add to the CDOT  training records following the session.  Please make sure that we have your name as a participant.</a:t>
            </a:r>
          </a:p>
        </p:txBody>
      </p:sp>
    </p:spTree>
    <p:extLst>
      <p:ext uri="{BB962C8B-B14F-4D97-AF65-F5344CB8AC3E}">
        <p14:creationId xmlns:p14="http://schemas.microsoft.com/office/powerpoint/2010/main" val="12127696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txBox="1">
            <a:spLocks/>
          </p:cNvSpPr>
          <p:nvPr/>
        </p:nvSpPr>
        <p:spPr>
          <a:xfrm>
            <a:off x="3397906" y="0"/>
            <a:ext cx="7072576" cy="990868"/>
          </a:xfrm>
          <a:prstGeom prst="rect">
            <a:avLst/>
          </a:prstGeom>
        </p:spPr>
        <p:txBody>
          <a:bodyPr vert="horz" lIns="91440" tIns="45720" rIns="91440" bIns="45720" rtlCol="0" anchor="b">
            <a:normAutofit/>
          </a:bodyPr>
          <a:lst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a:lstStyle>
          <a:p>
            <a:r>
              <a:rPr lang="en-US" sz="3200" dirty="0" smtClean="0">
                <a:latin typeface="Museo Slab 500"/>
              </a:rPr>
              <a:t>Thank you</a:t>
            </a:r>
            <a:endParaRPr lang="en-US" sz="3200" dirty="0">
              <a:solidFill>
                <a:schemeClr val="tx2"/>
              </a:solidFill>
              <a:latin typeface="Museo Slab 500"/>
              <a:ea typeface="+mn-ea"/>
              <a:cs typeface="+mn-cs"/>
            </a:endParaRPr>
          </a:p>
        </p:txBody>
      </p:sp>
    </p:spTree>
    <p:extLst>
      <p:ext uri="{BB962C8B-B14F-4D97-AF65-F5344CB8AC3E}">
        <p14:creationId xmlns:p14="http://schemas.microsoft.com/office/powerpoint/2010/main" val="58781097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60914" y="286604"/>
            <a:ext cx="8194766" cy="813326"/>
          </a:xfrm>
        </p:spPr>
        <p:txBody>
          <a:bodyPr/>
          <a:lstStyle/>
          <a:p>
            <a:r>
              <a:rPr lang="en-US" dirty="0" smtClean="0"/>
              <a:t>Q&amp;A</a:t>
            </a:r>
            <a:endParaRPr lang="en-US" dirty="0"/>
          </a:p>
        </p:txBody>
      </p:sp>
      <p:sp>
        <p:nvSpPr>
          <p:cNvPr id="3" name="Content Placeholder 2"/>
          <p:cNvSpPr>
            <a:spLocks noGrp="1"/>
          </p:cNvSpPr>
          <p:nvPr>
            <p:ph idx="1"/>
          </p:nvPr>
        </p:nvSpPr>
        <p:spPr/>
        <p:txBody>
          <a:bodyPr/>
          <a:lstStyle/>
          <a:p>
            <a:endParaRPr lang="en-US"/>
          </a:p>
        </p:txBody>
      </p:sp>
    </p:spTree>
    <p:extLst>
      <p:ext uri="{BB962C8B-B14F-4D97-AF65-F5344CB8AC3E}">
        <p14:creationId xmlns:p14="http://schemas.microsoft.com/office/powerpoint/2010/main" val="7826169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70094" y="286604"/>
            <a:ext cx="8385585" cy="813326"/>
          </a:xfrm>
        </p:spPr>
        <p:txBody>
          <a:bodyPr/>
          <a:lstStyle/>
          <a:p>
            <a:r>
              <a:rPr lang="en-US" sz="3600" dirty="0" smtClean="0">
                <a:solidFill>
                  <a:srgbClr val="1D3479"/>
                </a:solidFill>
                <a:latin typeface="Museo Slab 500"/>
                <a:ea typeface="Museo Slab 500"/>
                <a:cs typeface="Museo Slab 500"/>
              </a:rPr>
              <a:t>Topics</a:t>
            </a:r>
            <a:endParaRPr lang="en-US" sz="2800" dirty="0">
              <a:solidFill>
                <a:srgbClr val="1D3479"/>
              </a:solidFill>
              <a:latin typeface="Museo Slab 500"/>
              <a:ea typeface="Museo Slab 500"/>
              <a:cs typeface="Museo Slab 500"/>
            </a:endParaRPr>
          </a:p>
        </p:txBody>
      </p:sp>
      <p:sp>
        <p:nvSpPr>
          <p:cNvPr id="3" name="Content Placeholder 2"/>
          <p:cNvSpPr>
            <a:spLocks noGrp="1"/>
          </p:cNvSpPr>
          <p:nvPr>
            <p:ph idx="1"/>
          </p:nvPr>
        </p:nvSpPr>
        <p:spPr>
          <a:xfrm>
            <a:off x="1097280" y="1682810"/>
            <a:ext cx="10058400" cy="4023360"/>
          </a:xfrm>
        </p:spPr>
        <p:txBody>
          <a:bodyPr>
            <a:normAutofit/>
          </a:bodyPr>
          <a:lstStyle/>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TSM&amp;O Evaluation Background &amp; Timeline</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Why TSM&amp;O Evaluation Process?</a:t>
            </a:r>
            <a:endParaRPr lang="en-US"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endParaRP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What is the TSM&amp;O Evaluation? </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Project Managers’ Roles and Responsibilities</a:t>
            </a:r>
          </a:p>
          <a:p>
            <a:pPr marL="342900" marR="0" lvl="0" indent="-342900">
              <a:lnSpc>
                <a:spcPct val="150000"/>
              </a:lnSpc>
              <a:spcBef>
                <a:spcPts val="0"/>
              </a:spcBef>
              <a:spcAft>
                <a:spcPts val="0"/>
              </a:spcAft>
              <a:buFont typeface="Symbol" panose="05050102010706020507" pitchFamily="18" charset="2"/>
              <a:buChar char=""/>
            </a:pPr>
            <a:r>
              <a:rPr lang="en-GB"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rPr>
              <a:t>Resources for the PM</a:t>
            </a:r>
            <a:endParaRPr lang="en-US" sz="2400" dirty="0" smtClean="0">
              <a:solidFill>
                <a:srgbClr val="394A58"/>
              </a:solidFill>
              <a:latin typeface="Trebuchet MS" panose="020B0603020202020204" pitchFamily="34" charset="0"/>
              <a:ea typeface="Batang" panose="02030600000101010101" pitchFamily="18" charset="-127"/>
              <a:cs typeface="Arial" panose="020B0604020202020204" pitchFamily="34" charset="0"/>
            </a:endParaRPr>
          </a:p>
          <a:p>
            <a:endParaRPr lang="en-US" sz="2400" dirty="0">
              <a:latin typeface="Trebuchet MS" panose="020B0603020202020204" pitchFamily="34" charset="0"/>
            </a:endParaRPr>
          </a:p>
        </p:txBody>
      </p:sp>
      <p:sp>
        <p:nvSpPr>
          <p:cNvPr id="4" name="TextBox 3"/>
          <p:cNvSpPr txBox="1"/>
          <p:nvPr/>
        </p:nvSpPr>
        <p:spPr>
          <a:xfrm>
            <a:off x="8122024" y="1963271"/>
            <a:ext cx="2756647" cy="923330"/>
          </a:xfrm>
          <a:prstGeom prst="rect">
            <a:avLst/>
          </a:prstGeom>
          <a:solidFill>
            <a:schemeClr val="bg2"/>
          </a:solidFill>
        </p:spPr>
        <p:txBody>
          <a:bodyPr wrap="square" rtlCol="0">
            <a:spAutoFit/>
          </a:bodyPr>
          <a:lstStyle/>
          <a:p>
            <a:r>
              <a:rPr lang="en-US" dirty="0" smtClean="0"/>
              <a:t>Please submit questions via Zoom to be addressed at the end of the session</a:t>
            </a:r>
            <a:endParaRPr lang="en-US" dirty="0"/>
          </a:p>
        </p:txBody>
      </p:sp>
    </p:spTree>
    <p:extLst>
      <p:ext uri="{BB962C8B-B14F-4D97-AF65-F5344CB8AC3E}">
        <p14:creationId xmlns:p14="http://schemas.microsoft.com/office/powerpoint/2010/main" val="412604206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23312" y="365127"/>
            <a:ext cx="7316037" cy="741699"/>
          </a:xfrm>
        </p:spPr>
        <p:txBody>
          <a:bodyPr>
            <a:noAutofit/>
          </a:bodyPr>
          <a:lstStyle/>
          <a:p>
            <a:r>
              <a:rPr lang="en-US" sz="2800" dirty="0">
                <a:solidFill>
                  <a:srgbClr val="1D3479"/>
                </a:solidFill>
                <a:latin typeface="Museo Slab 500"/>
                <a:ea typeface="Museo Slab 500"/>
                <a:cs typeface="Museo Slab 500"/>
              </a:rPr>
              <a:t>TSM&amp;O Evaluation Background &amp; Timeline</a:t>
            </a:r>
          </a:p>
        </p:txBody>
      </p:sp>
      <p:sp>
        <p:nvSpPr>
          <p:cNvPr id="7" name="Rectangle 6"/>
          <p:cNvSpPr/>
          <p:nvPr/>
        </p:nvSpPr>
        <p:spPr>
          <a:xfrm>
            <a:off x="2756140" y="1562468"/>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Lean Rapid Improvement Event</a:t>
            </a:r>
          </a:p>
        </p:txBody>
      </p:sp>
      <p:sp>
        <p:nvSpPr>
          <p:cNvPr id="9" name="Rectangle 8"/>
          <p:cNvSpPr/>
          <p:nvPr/>
        </p:nvSpPr>
        <p:spPr>
          <a:xfrm>
            <a:off x="5136798" y="1573594"/>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All Region Implementation Planning Workshop</a:t>
            </a:r>
          </a:p>
        </p:txBody>
      </p:sp>
      <p:sp>
        <p:nvSpPr>
          <p:cNvPr id="10" name="Rectangle 9"/>
          <p:cNvSpPr/>
          <p:nvPr/>
        </p:nvSpPr>
        <p:spPr>
          <a:xfrm>
            <a:off x="7517456" y="1573594"/>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solidFill>
                  <a:schemeClr val="tx1"/>
                </a:solidFill>
              </a:rPr>
              <a:t>TSM&amp;O Implementation</a:t>
            </a:r>
            <a:endParaRPr lang="en-US" sz="1600" dirty="0">
              <a:solidFill>
                <a:schemeClr val="tx1"/>
              </a:solidFill>
            </a:endParaRPr>
          </a:p>
          <a:p>
            <a:pPr algn="ctr"/>
            <a:r>
              <a:rPr lang="en-US" sz="1600" dirty="0">
                <a:solidFill>
                  <a:schemeClr val="tx1"/>
                </a:solidFill>
              </a:rPr>
              <a:t>Preparation</a:t>
            </a:r>
          </a:p>
        </p:txBody>
      </p:sp>
      <p:sp>
        <p:nvSpPr>
          <p:cNvPr id="11" name="TextBox 10"/>
          <p:cNvSpPr txBox="1"/>
          <p:nvPr/>
        </p:nvSpPr>
        <p:spPr>
          <a:xfrm>
            <a:off x="2797047" y="1178051"/>
            <a:ext cx="1640541" cy="338554"/>
          </a:xfrm>
          <a:prstGeom prst="rect">
            <a:avLst/>
          </a:prstGeom>
          <a:noFill/>
        </p:spPr>
        <p:txBody>
          <a:bodyPr wrap="square" rtlCol="0">
            <a:spAutoFit/>
          </a:bodyPr>
          <a:lstStyle/>
          <a:p>
            <a:pPr algn="ctr"/>
            <a:r>
              <a:rPr lang="en-US" sz="1600" dirty="0" smtClean="0"/>
              <a:t>June 2015</a:t>
            </a:r>
            <a:endParaRPr lang="en-US" sz="1600" dirty="0"/>
          </a:p>
        </p:txBody>
      </p:sp>
      <p:sp>
        <p:nvSpPr>
          <p:cNvPr id="13" name="TextBox 12"/>
          <p:cNvSpPr txBox="1"/>
          <p:nvPr/>
        </p:nvSpPr>
        <p:spPr>
          <a:xfrm>
            <a:off x="5137914" y="1178051"/>
            <a:ext cx="1640541" cy="338554"/>
          </a:xfrm>
          <a:prstGeom prst="rect">
            <a:avLst/>
          </a:prstGeom>
          <a:noFill/>
        </p:spPr>
        <p:txBody>
          <a:bodyPr wrap="square" rtlCol="0">
            <a:spAutoFit/>
          </a:bodyPr>
          <a:lstStyle/>
          <a:p>
            <a:pPr algn="ctr"/>
            <a:r>
              <a:rPr lang="en-US" sz="1600" dirty="0"/>
              <a:t>Sept 29-Oct 1</a:t>
            </a:r>
          </a:p>
        </p:txBody>
      </p:sp>
      <p:sp>
        <p:nvSpPr>
          <p:cNvPr id="15" name="TextBox 14"/>
          <p:cNvSpPr txBox="1"/>
          <p:nvPr/>
        </p:nvSpPr>
        <p:spPr>
          <a:xfrm>
            <a:off x="7331173" y="1178051"/>
            <a:ext cx="1909483" cy="338554"/>
          </a:xfrm>
          <a:prstGeom prst="rect">
            <a:avLst/>
          </a:prstGeom>
          <a:noFill/>
        </p:spPr>
        <p:txBody>
          <a:bodyPr wrap="square" rtlCol="0">
            <a:spAutoFit/>
          </a:bodyPr>
          <a:lstStyle/>
          <a:p>
            <a:pPr algn="ctr"/>
            <a:r>
              <a:rPr lang="en-US" sz="1600" dirty="0" smtClean="0"/>
              <a:t>Oct-Dec</a:t>
            </a:r>
            <a:endParaRPr lang="en-US" sz="1600" dirty="0"/>
          </a:p>
        </p:txBody>
      </p:sp>
      <p:sp>
        <p:nvSpPr>
          <p:cNvPr id="16" name="Right Arrow 15"/>
          <p:cNvSpPr/>
          <p:nvPr/>
        </p:nvSpPr>
        <p:spPr>
          <a:xfrm>
            <a:off x="2226081" y="1807462"/>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ight Arrow 16"/>
          <p:cNvSpPr/>
          <p:nvPr/>
        </p:nvSpPr>
        <p:spPr>
          <a:xfrm>
            <a:off x="6963620" y="1780226"/>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ight Arrow 17"/>
          <p:cNvSpPr/>
          <p:nvPr/>
        </p:nvSpPr>
        <p:spPr>
          <a:xfrm>
            <a:off x="9347061" y="1780856"/>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2723311" y="2574987"/>
            <a:ext cx="2227203" cy="2462213"/>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TSMO </a:t>
            </a:r>
            <a:r>
              <a:rPr lang="en-US" sz="1400" dirty="0"/>
              <a:t>Evaluation not Clearance</a:t>
            </a:r>
          </a:p>
          <a:p>
            <a:pPr marL="120650" indent="-120650">
              <a:buFont typeface="Arial" panose="020B0604020202020204" pitchFamily="34" charset="0"/>
              <a:buChar char="•"/>
            </a:pPr>
            <a:r>
              <a:rPr lang="en-US" sz="1400" dirty="0" smtClean="0"/>
              <a:t>Process aligned with </a:t>
            </a:r>
            <a:r>
              <a:rPr lang="en-US" sz="1400" dirty="0"/>
              <a:t>CDOT project planning process</a:t>
            </a:r>
          </a:p>
          <a:p>
            <a:pPr marL="120650" indent="-120650">
              <a:buFont typeface="Arial" panose="020B0604020202020204" pitchFamily="34" charset="0"/>
              <a:buChar char="•"/>
            </a:pPr>
            <a:r>
              <a:rPr lang="en-US" sz="1400" dirty="0"/>
              <a:t>Region Traffic </a:t>
            </a:r>
            <a:r>
              <a:rPr lang="en-US" sz="1400" dirty="0" smtClean="0"/>
              <a:t>Representative identified </a:t>
            </a:r>
            <a:r>
              <a:rPr lang="en-US" sz="1400" dirty="0"/>
              <a:t>as </a:t>
            </a:r>
            <a:r>
              <a:rPr lang="en-US" sz="1400" dirty="0" smtClean="0"/>
              <a:t>point </a:t>
            </a:r>
            <a:r>
              <a:rPr lang="en-US" sz="1400" dirty="0"/>
              <a:t>person for TSMO Evaluation</a:t>
            </a:r>
          </a:p>
          <a:p>
            <a:pPr marL="120650" indent="-120650">
              <a:buFont typeface="Arial" panose="020B0604020202020204" pitchFamily="34" charset="0"/>
              <a:buChar char="•"/>
            </a:pPr>
            <a:r>
              <a:rPr lang="en-US" sz="1400" dirty="0"/>
              <a:t>SAP Milestone for TSMO Evaluation</a:t>
            </a:r>
          </a:p>
        </p:txBody>
      </p:sp>
      <p:sp>
        <p:nvSpPr>
          <p:cNvPr id="21" name="TextBox 20"/>
          <p:cNvSpPr txBox="1"/>
          <p:nvPr/>
        </p:nvSpPr>
        <p:spPr>
          <a:xfrm>
            <a:off x="5021639" y="2547751"/>
            <a:ext cx="2218362" cy="1815882"/>
          </a:xfrm>
          <a:prstGeom prst="rect">
            <a:avLst/>
          </a:prstGeom>
          <a:noFill/>
        </p:spPr>
        <p:txBody>
          <a:bodyPr wrap="square" rtlCol="0">
            <a:spAutoFit/>
          </a:bodyPr>
          <a:lstStyle/>
          <a:p>
            <a:pPr marL="120650" indent="-120650">
              <a:buFont typeface="Arial" panose="020B0604020202020204" pitchFamily="34" charset="0"/>
              <a:buChar char="•"/>
            </a:pPr>
            <a:r>
              <a:rPr lang="en-US" sz="1400" dirty="0"/>
              <a:t>Align regions on TSMO Evaluation process</a:t>
            </a:r>
          </a:p>
          <a:p>
            <a:pPr marL="120650" indent="-120650">
              <a:buFont typeface="Arial" panose="020B0604020202020204" pitchFamily="34" charset="0"/>
              <a:buChar char="•"/>
            </a:pPr>
            <a:r>
              <a:rPr lang="en-US" sz="1400" dirty="0"/>
              <a:t>Define clear roles and accountability</a:t>
            </a:r>
          </a:p>
          <a:p>
            <a:pPr marL="120650" indent="-120650">
              <a:buFont typeface="Arial" panose="020B0604020202020204" pitchFamily="34" charset="0"/>
              <a:buChar char="•"/>
            </a:pPr>
            <a:r>
              <a:rPr lang="en-US" sz="1400" dirty="0" smtClean="0"/>
              <a:t>Develop Implementation and Communications Plans</a:t>
            </a:r>
            <a:endParaRPr lang="en-US" sz="1400" dirty="0"/>
          </a:p>
          <a:p>
            <a:pPr marL="120650" indent="-120650">
              <a:buFont typeface="Arial" panose="020B0604020202020204" pitchFamily="34" charset="0"/>
              <a:buChar char="•"/>
            </a:pPr>
            <a:endParaRPr lang="en-US" sz="1400" dirty="0"/>
          </a:p>
        </p:txBody>
      </p:sp>
      <p:sp>
        <p:nvSpPr>
          <p:cNvPr id="22" name="TextBox 21"/>
          <p:cNvSpPr txBox="1"/>
          <p:nvPr/>
        </p:nvSpPr>
        <p:spPr>
          <a:xfrm>
            <a:off x="7465827" y="2547751"/>
            <a:ext cx="2148820" cy="1600438"/>
          </a:xfrm>
          <a:prstGeom prst="rect">
            <a:avLst/>
          </a:prstGeom>
          <a:noFill/>
        </p:spPr>
        <p:txBody>
          <a:bodyPr wrap="square" rtlCol="0">
            <a:spAutoFit/>
          </a:bodyPr>
          <a:lstStyle/>
          <a:p>
            <a:r>
              <a:rPr lang="en-US" sz="1400" dirty="0"/>
              <a:t>Identify and refine:</a:t>
            </a:r>
          </a:p>
          <a:p>
            <a:pPr marL="120650" indent="-120650">
              <a:buFont typeface="Arial" panose="020B0604020202020204" pitchFamily="34" charset="0"/>
              <a:buChar char="•"/>
            </a:pPr>
            <a:r>
              <a:rPr lang="en-US" sz="1400" dirty="0"/>
              <a:t>TSMO Evaluation process details</a:t>
            </a:r>
          </a:p>
          <a:p>
            <a:pPr marL="120650" indent="-120650">
              <a:buFont typeface="Arial" panose="020B0604020202020204" pitchFamily="34" charset="0"/>
              <a:buChar char="•"/>
            </a:pPr>
            <a:r>
              <a:rPr lang="en-US" sz="1400" dirty="0"/>
              <a:t>Checklists/ questionnaires</a:t>
            </a:r>
          </a:p>
          <a:p>
            <a:pPr marL="120650" indent="-120650">
              <a:buFont typeface="Arial" panose="020B0604020202020204" pitchFamily="34" charset="0"/>
              <a:buChar char="•"/>
            </a:pPr>
            <a:r>
              <a:rPr lang="en-US" sz="1400" dirty="0"/>
              <a:t>Documentation </a:t>
            </a:r>
            <a:r>
              <a:rPr lang="en-US" sz="1400" dirty="0" smtClean="0"/>
              <a:t>requirements</a:t>
            </a:r>
            <a:endParaRPr lang="en-US" sz="1400" dirty="0"/>
          </a:p>
        </p:txBody>
      </p:sp>
      <p:sp>
        <p:nvSpPr>
          <p:cNvPr id="23" name="Rectangle 22"/>
          <p:cNvSpPr/>
          <p:nvPr/>
        </p:nvSpPr>
        <p:spPr>
          <a:xfrm>
            <a:off x="375482" y="1540731"/>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chemeClr val="tx1"/>
                </a:solidFill>
              </a:rPr>
              <a:t>Operations Clearance </a:t>
            </a:r>
            <a:r>
              <a:rPr lang="en-US" sz="1600" dirty="0" smtClean="0">
                <a:solidFill>
                  <a:schemeClr val="tx1"/>
                </a:solidFill>
              </a:rPr>
              <a:t>Pilot Program</a:t>
            </a:r>
            <a:endParaRPr lang="en-US" sz="1600" dirty="0">
              <a:solidFill>
                <a:schemeClr val="tx1"/>
              </a:solidFill>
            </a:endParaRPr>
          </a:p>
        </p:txBody>
      </p:sp>
      <p:sp>
        <p:nvSpPr>
          <p:cNvPr id="24" name="TextBox 23"/>
          <p:cNvSpPr txBox="1"/>
          <p:nvPr/>
        </p:nvSpPr>
        <p:spPr>
          <a:xfrm>
            <a:off x="377757" y="1193440"/>
            <a:ext cx="1738033" cy="338554"/>
          </a:xfrm>
          <a:prstGeom prst="rect">
            <a:avLst/>
          </a:prstGeom>
          <a:noFill/>
        </p:spPr>
        <p:txBody>
          <a:bodyPr wrap="square" rtlCol="0">
            <a:spAutoFit/>
          </a:bodyPr>
          <a:lstStyle/>
          <a:p>
            <a:pPr algn="ctr"/>
            <a:r>
              <a:rPr lang="en-US" sz="1600" dirty="0" smtClean="0"/>
              <a:t>2014-June 2015</a:t>
            </a:r>
            <a:endParaRPr lang="en-US" sz="1600" dirty="0"/>
          </a:p>
        </p:txBody>
      </p:sp>
      <p:sp>
        <p:nvSpPr>
          <p:cNvPr id="25" name="Rectangle 24"/>
          <p:cNvSpPr/>
          <p:nvPr/>
        </p:nvSpPr>
        <p:spPr>
          <a:xfrm>
            <a:off x="9898113" y="1562468"/>
            <a:ext cx="1640541" cy="941294"/>
          </a:xfrm>
          <a:prstGeom prst="rect">
            <a:avLst/>
          </a:prstGeom>
          <a:solidFill>
            <a:schemeClr val="bg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b="1" dirty="0">
                <a:solidFill>
                  <a:schemeClr val="tx1"/>
                </a:solidFill>
              </a:rPr>
              <a:t>TSM&amp;O Evaluation for All Projects</a:t>
            </a:r>
          </a:p>
        </p:txBody>
      </p:sp>
      <p:sp>
        <p:nvSpPr>
          <p:cNvPr id="26" name="Right Arrow 25"/>
          <p:cNvSpPr/>
          <p:nvPr/>
        </p:nvSpPr>
        <p:spPr>
          <a:xfrm>
            <a:off x="4582962" y="1783373"/>
            <a:ext cx="367553" cy="363071"/>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9763643" y="1202177"/>
            <a:ext cx="1909483" cy="338554"/>
          </a:xfrm>
          <a:prstGeom prst="rect">
            <a:avLst/>
          </a:prstGeom>
          <a:noFill/>
        </p:spPr>
        <p:txBody>
          <a:bodyPr wrap="square" rtlCol="0">
            <a:spAutoFit/>
          </a:bodyPr>
          <a:lstStyle/>
          <a:p>
            <a:pPr algn="ctr"/>
            <a:r>
              <a:rPr lang="en-US" sz="1600" dirty="0" smtClean="0"/>
              <a:t>January 2016+</a:t>
            </a:r>
            <a:endParaRPr lang="en-US" sz="1600" dirty="0"/>
          </a:p>
        </p:txBody>
      </p:sp>
      <p:sp>
        <p:nvSpPr>
          <p:cNvPr id="28" name="TextBox 27"/>
          <p:cNvSpPr txBox="1"/>
          <p:nvPr/>
        </p:nvSpPr>
        <p:spPr>
          <a:xfrm>
            <a:off x="9805689" y="2547751"/>
            <a:ext cx="2084295" cy="2031325"/>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TSMO </a:t>
            </a:r>
            <a:r>
              <a:rPr lang="en-US" sz="1400" dirty="0"/>
              <a:t>Evaluation </a:t>
            </a:r>
            <a:r>
              <a:rPr lang="en-US" sz="1400" dirty="0" smtClean="0"/>
              <a:t>required for all projects in Design Scoping after Feb 1, 2015</a:t>
            </a:r>
            <a:endParaRPr lang="en-US" sz="1400" dirty="0"/>
          </a:p>
          <a:p>
            <a:pPr marL="120650" indent="-120650">
              <a:buFont typeface="Arial" panose="020B0604020202020204" pitchFamily="34" charset="0"/>
              <a:buChar char="•"/>
            </a:pPr>
            <a:r>
              <a:rPr lang="en-US" sz="1400" dirty="0" smtClean="0"/>
              <a:t>Training provided for PMs and RTRs</a:t>
            </a:r>
          </a:p>
          <a:p>
            <a:pPr marL="120650" indent="-120650">
              <a:buFont typeface="Arial" panose="020B0604020202020204" pitchFamily="34" charset="0"/>
              <a:buChar char="•"/>
            </a:pPr>
            <a:r>
              <a:rPr lang="en-US" sz="1400" dirty="0" smtClean="0"/>
              <a:t>Process metrics initiated</a:t>
            </a:r>
          </a:p>
          <a:p>
            <a:pPr marL="120650" indent="-120650">
              <a:buFont typeface="Arial" panose="020B0604020202020204" pitchFamily="34" charset="0"/>
              <a:buChar char="•"/>
            </a:pPr>
            <a:r>
              <a:rPr lang="en-US" sz="1400" dirty="0" smtClean="0"/>
              <a:t>Ongoing refinement</a:t>
            </a:r>
            <a:endParaRPr lang="en-US" sz="1400" dirty="0"/>
          </a:p>
          <a:p>
            <a:pPr marL="120650" indent="-120650">
              <a:buFont typeface="Arial" panose="020B0604020202020204" pitchFamily="34" charset="0"/>
              <a:buChar char="•"/>
            </a:pPr>
            <a:endParaRPr lang="en-US" sz="1400" dirty="0"/>
          </a:p>
        </p:txBody>
      </p:sp>
      <p:sp>
        <p:nvSpPr>
          <p:cNvPr id="29" name="TextBox 28"/>
          <p:cNvSpPr txBox="1"/>
          <p:nvPr/>
        </p:nvSpPr>
        <p:spPr>
          <a:xfrm>
            <a:off x="182469" y="2574987"/>
            <a:ext cx="2286951" cy="1169551"/>
          </a:xfrm>
          <a:prstGeom prst="rect">
            <a:avLst/>
          </a:prstGeom>
          <a:noFill/>
        </p:spPr>
        <p:txBody>
          <a:bodyPr wrap="square" rtlCol="0">
            <a:spAutoFit/>
          </a:bodyPr>
          <a:lstStyle/>
          <a:p>
            <a:pPr marL="120650" indent="-120650">
              <a:buFont typeface="Arial" panose="020B0604020202020204" pitchFamily="34" charset="0"/>
              <a:buChar char="•"/>
            </a:pPr>
            <a:r>
              <a:rPr lang="en-US" sz="1400" dirty="0" smtClean="0"/>
              <a:t>Sponsor Coalition formed </a:t>
            </a:r>
          </a:p>
          <a:p>
            <a:pPr marL="120650" indent="-120650">
              <a:buFont typeface="Arial" panose="020B0604020202020204" pitchFamily="34" charset="0"/>
              <a:buChar char="•"/>
            </a:pPr>
            <a:r>
              <a:rPr lang="en-US" sz="1400" dirty="0" smtClean="0"/>
              <a:t>Operations Clearance process piloted</a:t>
            </a:r>
          </a:p>
          <a:p>
            <a:pPr marL="120650" indent="-120650">
              <a:buFont typeface="Arial" panose="020B0604020202020204" pitchFamily="34" charset="0"/>
              <a:buChar char="•"/>
            </a:pPr>
            <a:r>
              <a:rPr lang="en-US" sz="1400" dirty="0" smtClean="0"/>
              <a:t>Initiated process refinement</a:t>
            </a:r>
            <a:endParaRPr lang="en-US" sz="1400" dirty="0"/>
          </a:p>
        </p:txBody>
      </p:sp>
      <p:sp>
        <p:nvSpPr>
          <p:cNvPr id="4" name="TextBox 3"/>
          <p:cNvSpPr txBox="1"/>
          <p:nvPr/>
        </p:nvSpPr>
        <p:spPr>
          <a:xfrm>
            <a:off x="10246659" y="84311"/>
            <a:ext cx="1143000" cy="646331"/>
          </a:xfrm>
          <a:prstGeom prst="rect">
            <a:avLst/>
          </a:prstGeom>
          <a:noFill/>
        </p:spPr>
        <p:txBody>
          <a:bodyPr wrap="square" rtlCol="0">
            <a:spAutoFit/>
          </a:bodyPr>
          <a:lstStyle/>
          <a:p>
            <a:r>
              <a:rPr lang="en-US" dirty="0" smtClean="0"/>
              <a:t>We are here now</a:t>
            </a:r>
            <a:endParaRPr lang="en-US" dirty="0"/>
          </a:p>
        </p:txBody>
      </p:sp>
      <p:sp>
        <p:nvSpPr>
          <p:cNvPr id="5" name="Down Arrow 4"/>
          <p:cNvSpPr/>
          <p:nvPr/>
        </p:nvSpPr>
        <p:spPr>
          <a:xfrm>
            <a:off x="10483103" y="725123"/>
            <a:ext cx="489697" cy="486832"/>
          </a:xfrm>
          <a:prstGeom prst="down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p:cNvSpPr txBox="1"/>
          <p:nvPr/>
        </p:nvSpPr>
        <p:spPr>
          <a:xfrm>
            <a:off x="279912" y="3867647"/>
            <a:ext cx="2443401" cy="2400657"/>
          </a:xfrm>
          <a:prstGeom prst="rect">
            <a:avLst/>
          </a:prstGeom>
          <a:solidFill>
            <a:schemeClr val="accent6">
              <a:lumMod val="20000"/>
              <a:lumOff val="80000"/>
            </a:schemeClr>
          </a:solidFill>
        </p:spPr>
        <p:txBody>
          <a:bodyPr wrap="square" rtlCol="0">
            <a:spAutoFit/>
          </a:bodyPr>
          <a:lstStyle/>
          <a:p>
            <a:r>
              <a:rPr lang="en-US" sz="1400" b="1" dirty="0" smtClean="0"/>
              <a:t>Executive Sponsors:</a:t>
            </a:r>
          </a:p>
          <a:p>
            <a:r>
              <a:rPr lang="en-US" sz="1400" dirty="0" smtClean="0"/>
              <a:t>Ryan Rice</a:t>
            </a:r>
          </a:p>
          <a:p>
            <a:r>
              <a:rPr lang="en-US" sz="1400" dirty="0" smtClean="0"/>
              <a:t>Josh Laipply</a:t>
            </a:r>
          </a:p>
          <a:p>
            <a:pPr>
              <a:spcAft>
                <a:spcPts val="600"/>
              </a:spcAft>
              <a:buClr>
                <a:schemeClr val="tx2"/>
              </a:buClr>
              <a:defRPr/>
            </a:pPr>
            <a:endParaRPr lang="en-US" sz="1400" dirty="0" smtClean="0"/>
          </a:p>
          <a:p>
            <a:pPr>
              <a:spcAft>
                <a:spcPts val="600"/>
              </a:spcAft>
              <a:buClr>
                <a:schemeClr val="tx2"/>
              </a:buClr>
              <a:defRPr/>
            </a:pPr>
            <a:r>
              <a:rPr lang="en-US" sz="1400" b="1" dirty="0" smtClean="0"/>
              <a:t>Contributors</a:t>
            </a:r>
            <a:r>
              <a:rPr lang="en-US" sz="1400" b="1" dirty="0"/>
              <a:t>:</a:t>
            </a:r>
            <a:r>
              <a:rPr lang="en-US" sz="1400" dirty="0"/>
              <a:t>	</a:t>
            </a:r>
          </a:p>
          <a:p>
            <a:pPr marL="0" lvl="1">
              <a:buClr>
                <a:schemeClr val="tx2"/>
              </a:buClr>
              <a:defRPr/>
            </a:pPr>
            <a:r>
              <a:rPr lang="en-US" sz="1400" dirty="0"/>
              <a:t>Region Traffic Engineers</a:t>
            </a:r>
          </a:p>
          <a:p>
            <a:pPr marL="0" lvl="1">
              <a:buClr>
                <a:schemeClr val="tx2"/>
              </a:buClr>
              <a:defRPr/>
            </a:pPr>
            <a:r>
              <a:rPr lang="en-US" sz="1400" dirty="0"/>
              <a:t>Program Engineers</a:t>
            </a:r>
          </a:p>
          <a:p>
            <a:pPr marL="0" lvl="1">
              <a:buClr>
                <a:schemeClr val="tx2"/>
              </a:buClr>
              <a:defRPr/>
            </a:pPr>
            <a:r>
              <a:rPr lang="en-US" sz="1400" dirty="0"/>
              <a:t>Resident Engineers</a:t>
            </a:r>
          </a:p>
          <a:p>
            <a:pPr marL="0" lvl="1">
              <a:buClr>
                <a:schemeClr val="tx2"/>
              </a:buClr>
              <a:defRPr/>
            </a:pPr>
            <a:r>
              <a:rPr lang="en-US" sz="1400" dirty="0"/>
              <a:t>Project Development</a:t>
            </a:r>
          </a:p>
          <a:p>
            <a:pPr marL="0" lvl="1">
              <a:buClr>
                <a:schemeClr val="tx2"/>
              </a:buClr>
              <a:defRPr/>
            </a:pPr>
            <a:r>
              <a:rPr lang="en-US" sz="1400" dirty="0"/>
              <a:t>HQ Safety, Operations, and </a:t>
            </a:r>
            <a:r>
              <a:rPr lang="en-US" sz="1400" dirty="0" smtClean="0"/>
              <a:t>ITS</a:t>
            </a:r>
            <a:endParaRPr lang="en-US" sz="1400" dirty="0"/>
          </a:p>
        </p:txBody>
      </p:sp>
    </p:spTree>
    <p:extLst>
      <p:ext uri="{BB962C8B-B14F-4D97-AF65-F5344CB8AC3E}">
        <p14:creationId xmlns:p14="http://schemas.microsoft.com/office/powerpoint/2010/main" val="226781560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150224" y="1347464"/>
            <a:ext cx="6010835" cy="3570208"/>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CDOT leaders have recognized that we cannot build our way out of future congestion and must employ new innovations, recognized improvement strategies and technology to safely move increased traffic volumes</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a:t>
            </a:r>
            <a:r>
              <a:rPr lang="en-US" dirty="0">
                <a:latin typeface="Trebuchet MS" panose="020B0603020202020204" pitchFamily="34" charset="0"/>
              </a:rPr>
              <a:t>purpose of the TSM&amp;O Evaluation is to evaluate the project area and make recommendations to the project team that improves reliability, safety, quality of life, and traveler </a:t>
            </a:r>
            <a:r>
              <a:rPr lang="en-US" dirty="0" smtClean="0">
                <a:latin typeface="Trebuchet MS" panose="020B0603020202020204" pitchFamily="34" charset="0"/>
              </a:rPr>
              <a:t>information</a:t>
            </a:r>
          </a:p>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Mobility and safety improvement and innovation is a national trend and CDOT is at the forefront of this movement</a:t>
            </a:r>
            <a:endParaRPr lang="en-US" dirty="0">
              <a:latin typeface="Trebuchet MS" panose="020B0603020202020204" pitchFamily="34" charset="0"/>
            </a:endParaRPr>
          </a:p>
        </p:txBody>
      </p:sp>
      <p:sp>
        <p:nvSpPr>
          <p:cNvPr id="9219" name="Title 1"/>
          <p:cNvSpPr txBox="1">
            <a:spLocks/>
          </p:cNvSpPr>
          <p:nvPr/>
        </p:nvSpPr>
        <p:spPr bwMode="auto">
          <a:xfrm>
            <a:off x="2814449" y="368302"/>
            <a:ext cx="62055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Why TSM&amp;O Evaluation?</a:t>
            </a:r>
            <a:endParaRPr lang="en-US" altLang="en-US" dirty="0">
              <a:solidFill>
                <a:srgbClr val="1D3479"/>
              </a:solidFill>
              <a:latin typeface="Museo 300"/>
              <a:ea typeface="Museo 300"/>
              <a:cs typeface="Museo 300"/>
            </a:endParaRPr>
          </a:p>
        </p:txBody>
      </p:sp>
      <p:sp>
        <p:nvSpPr>
          <p:cNvPr id="8" name="Rectangle 7"/>
          <p:cNvSpPr/>
          <p:nvPr/>
        </p:nvSpPr>
        <p:spPr>
          <a:xfrm>
            <a:off x="7049341" y="6307885"/>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32368" y="1468488"/>
            <a:ext cx="4364163" cy="2794230"/>
          </a:xfrm>
          <a:prstGeom prst="rect">
            <a:avLst/>
          </a:prstGeom>
        </p:spPr>
      </p:pic>
      <p:sp>
        <p:nvSpPr>
          <p:cNvPr id="3" name="TextBox 2"/>
          <p:cNvSpPr txBox="1"/>
          <p:nvPr/>
        </p:nvSpPr>
        <p:spPr>
          <a:xfrm>
            <a:off x="632368" y="4360081"/>
            <a:ext cx="4364163" cy="1477328"/>
          </a:xfrm>
          <a:prstGeom prst="rect">
            <a:avLst/>
          </a:prstGeom>
          <a:noFill/>
        </p:spPr>
        <p:txBody>
          <a:bodyPr wrap="square" rtlCol="0">
            <a:spAutoFit/>
          </a:bodyPr>
          <a:lstStyle/>
          <a:p>
            <a:r>
              <a:rPr lang="en-US" dirty="0" smtClean="0"/>
              <a:t>Colorado’s front range population is projected to increase 50% by 2050 while freeways and older streets have little room for expansion.</a:t>
            </a:r>
          </a:p>
          <a:p>
            <a:pPr algn="r"/>
            <a:r>
              <a:rPr lang="en-US" dirty="0" smtClean="0"/>
              <a:t>-</a:t>
            </a:r>
            <a:r>
              <a:rPr lang="en-US" sz="1400" dirty="0" smtClean="0"/>
              <a:t>Sunday Denver Post, Dec. 20, 2015</a:t>
            </a:r>
            <a:endParaRPr lang="en-US" dirty="0"/>
          </a:p>
        </p:txBody>
      </p:sp>
      <p:sp>
        <p:nvSpPr>
          <p:cNvPr id="4" name="TextBox 3"/>
          <p:cNvSpPr txBox="1"/>
          <p:nvPr/>
        </p:nvSpPr>
        <p:spPr>
          <a:xfrm>
            <a:off x="5513294" y="5098745"/>
            <a:ext cx="5647765" cy="923330"/>
          </a:xfrm>
          <a:prstGeom prst="rect">
            <a:avLst/>
          </a:prstGeom>
          <a:solidFill>
            <a:schemeClr val="bg2"/>
          </a:solidFill>
        </p:spPr>
        <p:txBody>
          <a:bodyPr wrap="square" rtlCol="0">
            <a:spAutoFit/>
          </a:bodyPr>
          <a:lstStyle/>
          <a:p>
            <a:r>
              <a:rPr lang="en-US" b="1" dirty="0" smtClean="0"/>
              <a:t>TSM&amp;O Video</a:t>
            </a:r>
          </a:p>
          <a:p>
            <a:r>
              <a:rPr lang="en-US" i="1" dirty="0" smtClean="0"/>
              <a:t>Let’s hear the perspective of CDOT executive sponsors Ryan Rice and Josh Laipply on this important initiative.</a:t>
            </a:r>
            <a:r>
              <a:rPr lang="en-US" i="1" dirty="0"/>
              <a:t> </a:t>
            </a:r>
          </a:p>
        </p:txBody>
      </p:sp>
    </p:spTree>
    <p:extLst>
      <p:ext uri="{BB962C8B-B14F-4D97-AF65-F5344CB8AC3E}">
        <p14:creationId xmlns:p14="http://schemas.microsoft.com/office/powerpoint/2010/main" val="373749261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2814449" y="368302"/>
            <a:ext cx="6205537"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300"/>
                <a:cs typeface="Museo 300"/>
              </a:rPr>
              <a:t>Video From CDOT Leaders</a:t>
            </a:r>
            <a:endParaRPr lang="en-US" altLang="en-US" dirty="0">
              <a:solidFill>
                <a:srgbClr val="1D3479"/>
              </a:solidFill>
              <a:latin typeface="Museo 300"/>
              <a:ea typeface="Museo 300"/>
              <a:cs typeface="Museo 300"/>
            </a:endParaRPr>
          </a:p>
        </p:txBody>
      </p:sp>
      <p:sp>
        <p:nvSpPr>
          <p:cNvPr id="8" name="Rectangle 7"/>
          <p:cNvSpPr/>
          <p:nvPr/>
        </p:nvSpPr>
        <p:spPr>
          <a:xfrm>
            <a:off x="7049341" y="6307885"/>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84702941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Title 1"/>
          <p:cNvSpPr txBox="1">
            <a:spLocks/>
          </p:cNvSpPr>
          <p:nvPr/>
        </p:nvSpPr>
        <p:spPr bwMode="auto">
          <a:xfrm>
            <a:off x="3139610" y="262880"/>
            <a:ext cx="7752508" cy="8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smtClean="0">
                <a:solidFill>
                  <a:srgbClr val="1D3479"/>
                </a:solidFill>
                <a:latin typeface="Museo Slab 500"/>
                <a:ea typeface="Museo Slab 500"/>
                <a:cs typeface="Museo Slab 500"/>
              </a:rPr>
              <a:t>CDOT’s 3 Peaks</a:t>
            </a:r>
            <a:endParaRPr lang="en-US" altLang="en-US" dirty="0">
              <a:solidFill>
                <a:srgbClr val="1D3479"/>
              </a:solidFill>
              <a:latin typeface="Museo 300"/>
              <a:ea typeface="Museo 300"/>
              <a:cs typeface="Museo 300"/>
            </a:endParaRPr>
          </a:p>
        </p:txBody>
      </p:sp>
      <p:sp>
        <p:nvSpPr>
          <p:cNvPr id="8" name="Rectangle 7"/>
          <p:cNvSpPr/>
          <p:nvPr/>
        </p:nvSpPr>
        <p:spPr>
          <a:xfrm>
            <a:off x="7076235" y="6469250"/>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58461" y="1440239"/>
            <a:ext cx="6965488" cy="4721053"/>
          </a:xfrm>
          <a:prstGeom prst="rect">
            <a:avLst/>
          </a:prstGeom>
          <a:ln>
            <a:solidFill>
              <a:schemeClr val="tx1"/>
            </a:solidFill>
          </a:ln>
        </p:spPr>
      </p:pic>
      <p:sp>
        <p:nvSpPr>
          <p:cNvPr id="5" name="Rectangle 4"/>
          <p:cNvSpPr/>
          <p:nvPr/>
        </p:nvSpPr>
        <p:spPr>
          <a:xfrm>
            <a:off x="4630648" y="5256470"/>
            <a:ext cx="766851" cy="661730"/>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a:off x="6835072" y="4994598"/>
            <a:ext cx="1127828" cy="6950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8202104" y="5342099"/>
            <a:ext cx="1056196" cy="665002"/>
          </a:xfrm>
          <a:prstGeom prst="rect">
            <a:avLst/>
          </a:prstGeom>
          <a:noFill/>
          <a:ln w="571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230188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4424081" y="1699373"/>
            <a:ext cx="7333037" cy="3724096"/>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smtClean="0">
                <a:latin typeface="Trebuchet MS" panose="020B0603020202020204" pitchFamily="34" charset="0"/>
              </a:rPr>
              <a:t>The </a:t>
            </a:r>
            <a:r>
              <a:rPr lang="en-US" dirty="0">
                <a:latin typeface="Trebuchet MS" panose="020B0603020202020204" pitchFamily="34" charset="0"/>
              </a:rPr>
              <a:t>Transportation Safety Management &amp;Operations (TSM&amp;O)  Evaluation consists of three parts; </a:t>
            </a:r>
            <a:r>
              <a:rPr lang="en-US" dirty="0" smtClean="0">
                <a:latin typeface="Trebuchet MS" panose="020B0603020202020204" pitchFamily="34" charset="0"/>
              </a:rPr>
              <a:t>Safety</a:t>
            </a:r>
            <a:r>
              <a:rPr lang="en-US" dirty="0">
                <a:latin typeface="Trebuchet MS" panose="020B0603020202020204" pitchFamily="34" charset="0"/>
              </a:rPr>
              <a:t>, </a:t>
            </a:r>
            <a:r>
              <a:rPr lang="en-US" dirty="0" smtClean="0">
                <a:latin typeface="Trebuchet MS" panose="020B0603020202020204" pitchFamily="34" charset="0"/>
              </a:rPr>
              <a:t>Operations</a:t>
            </a:r>
            <a:r>
              <a:rPr lang="en-US" dirty="0">
                <a:latin typeface="Trebuchet MS" panose="020B0603020202020204" pitchFamily="34" charset="0"/>
              </a:rPr>
              <a:t>, and ITS </a:t>
            </a:r>
            <a:r>
              <a:rPr lang="en-US" dirty="0" smtClean="0">
                <a:latin typeface="Trebuchet MS" panose="020B0603020202020204" pitchFamily="34" charset="0"/>
              </a:rPr>
              <a:t>analyses</a:t>
            </a:r>
            <a:endParaRPr lang="en-US" dirty="0">
              <a:latin typeface="Trebuchet MS" panose="020B0603020202020204" pitchFamily="34" charset="0"/>
            </a:endParaRPr>
          </a:p>
          <a:p>
            <a:pPr marL="285750" indent="-285750">
              <a:spcAft>
                <a:spcPts val="600"/>
              </a:spcAft>
              <a:buFont typeface="Arial" panose="020B0604020202020204" pitchFamily="34" charset="0"/>
              <a:buChar char="•"/>
              <a:defRPr/>
            </a:pPr>
            <a:r>
              <a:rPr lang="en-US" dirty="0">
                <a:latin typeface="Trebuchet MS" panose="020B0603020202020204" pitchFamily="34" charset="0"/>
              </a:rPr>
              <a:t>The TSM&amp;O Evaluation Process is aligned with the CDOT Project Development Process and will be included in the manual</a:t>
            </a:r>
          </a:p>
          <a:p>
            <a:pPr marL="285750" indent="-285750">
              <a:spcAft>
                <a:spcPts val="600"/>
              </a:spcAft>
              <a:buFont typeface="Arial" panose="020B0604020202020204" pitchFamily="34" charset="0"/>
              <a:buChar char="•"/>
              <a:defRPr/>
            </a:pPr>
            <a:r>
              <a:rPr lang="en-US" dirty="0">
                <a:latin typeface="Trebuchet MS" panose="020B0603020202020204" pitchFamily="34" charset="0"/>
              </a:rPr>
              <a:t>The TSM&amp;O Evaluation will evaluate the project area and make recommendations to the project team for improvements related to </a:t>
            </a:r>
            <a:r>
              <a:rPr lang="en-US" dirty="0" smtClean="0">
                <a:latin typeface="Trebuchet MS" panose="020B0603020202020204" pitchFamily="34" charset="0"/>
              </a:rPr>
              <a:t>Safety, Operations, </a:t>
            </a:r>
            <a:r>
              <a:rPr lang="en-US" dirty="0">
                <a:latin typeface="Trebuchet MS" panose="020B0603020202020204" pitchFamily="34" charset="0"/>
              </a:rPr>
              <a:t>and ITS</a:t>
            </a:r>
          </a:p>
          <a:p>
            <a:pPr marL="285750" indent="-285750">
              <a:spcAft>
                <a:spcPts val="600"/>
              </a:spcAft>
              <a:buFont typeface="Arial" panose="020B0604020202020204" pitchFamily="34" charset="0"/>
              <a:buChar char="•"/>
              <a:defRPr/>
            </a:pPr>
            <a:r>
              <a:rPr lang="en-US" dirty="0">
                <a:latin typeface="Trebuchet MS" panose="020B0603020202020204" pitchFamily="34" charset="0"/>
              </a:rPr>
              <a:t>Beginning January 1, 2016 all projects with a Design Scoping Review on or after February 1, 2016 will require a TSM&amp;O Evaluation.</a:t>
            </a:r>
          </a:p>
          <a:p>
            <a:pPr marL="285750" indent="-285750">
              <a:buFont typeface="Arial" panose="020B0604020202020204" pitchFamily="34" charset="0"/>
              <a:buChar char="•"/>
              <a:defRPr/>
            </a:pPr>
            <a:endParaRPr lang="en-US" dirty="0">
              <a:solidFill>
                <a:schemeClr val="tx1">
                  <a:lumMod val="95000"/>
                  <a:lumOff val="5000"/>
                </a:schemeClr>
              </a:solidFill>
              <a:latin typeface="Trebuchet MS" panose="020B0603020202020204" pitchFamily="34" charset="0"/>
              <a:cs typeface="Trebuchet MS"/>
            </a:endParaRPr>
          </a:p>
        </p:txBody>
      </p:sp>
      <p:sp>
        <p:nvSpPr>
          <p:cNvPr id="9219" name="Title 1"/>
          <p:cNvSpPr txBox="1">
            <a:spLocks/>
          </p:cNvSpPr>
          <p:nvPr/>
        </p:nvSpPr>
        <p:spPr bwMode="auto">
          <a:xfrm>
            <a:off x="3139610" y="262880"/>
            <a:ext cx="7752508" cy="8945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1D3479"/>
                </a:solidFill>
                <a:latin typeface="Museo Slab 500"/>
                <a:ea typeface="Museo Slab 500"/>
                <a:cs typeface="Museo Slab 500"/>
              </a:rPr>
              <a:t>What is a TSM&amp;O Evaluation and when does it start?</a:t>
            </a:r>
            <a:endParaRPr lang="en-US" altLang="en-US" dirty="0">
              <a:solidFill>
                <a:srgbClr val="1D3479"/>
              </a:solidFill>
              <a:latin typeface="Museo 300"/>
              <a:ea typeface="Museo 300"/>
              <a:cs typeface="Museo 300"/>
            </a:endParaRPr>
          </a:p>
        </p:txBody>
      </p:sp>
      <p:sp>
        <p:nvSpPr>
          <p:cNvPr id="8" name="Rectangle 7"/>
          <p:cNvSpPr/>
          <p:nvPr/>
        </p:nvSpPr>
        <p:spPr>
          <a:xfrm>
            <a:off x="7076235" y="6469250"/>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 name="Rectangle 2"/>
          <p:cNvSpPr/>
          <p:nvPr/>
        </p:nvSpPr>
        <p:spPr>
          <a:xfrm>
            <a:off x="463644" y="1699373"/>
            <a:ext cx="914400"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Safety</a:t>
            </a:r>
            <a:endParaRPr lang="en-US" dirty="0"/>
          </a:p>
        </p:txBody>
      </p:sp>
      <p:sp>
        <p:nvSpPr>
          <p:cNvPr id="9" name="Rectangle 8"/>
          <p:cNvSpPr/>
          <p:nvPr/>
        </p:nvSpPr>
        <p:spPr>
          <a:xfrm>
            <a:off x="1530444" y="1699373"/>
            <a:ext cx="1259542"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Operations</a:t>
            </a:r>
            <a:endParaRPr lang="en-US" dirty="0"/>
          </a:p>
        </p:txBody>
      </p:sp>
      <p:sp>
        <p:nvSpPr>
          <p:cNvPr id="10" name="Rectangle 9"/>
          <p:cNvSpPr/>
          <p:nvPr/>
        </p:nvSpPr>
        <p:spPr>
          <a:xfrm>
            <a:off x="2942386" y="1699373"/>
            <a:ext cx="914400" cy="49249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ITS</a:t>
            </a:r>
            <a:endParaRPr lang="en-US" dirty="0"/>
          </a:p>
        </p:txBody>
      </p:sp>
      <p:sp>
        <p:nvSpPr>
          <p:cNvPr id="4" name="Rectangle 3"/>
          <p:cNvSpPr/>
          <p:nvPr/>
        </p:nvSpPr>
        <p:spPr>
          <a:xfrm>
            <a:off x="463644" y="2918012"/>
            <a:ext cx="3393142" cy="54928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TSM&amp;O Evaluation</a:t>
            </a:r>
            <a:endParaRPr lang="en-US" dirty="0"/>
          </a:p>
        </p:txBody>
      </p:sp>
      <p:sp>
        <p:nvSpPr>
          <p:cNvPr id="5" name="Down Arrow 4"/>
          <p:cNvSpPr/>
          <p:nvPr/>
        </p:nvSpPr>
        <p:spPr>
          <a:xfrm>
            <a:off x="799821" y="2410945"/>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Down Arrow 11"/>
          <p:cNvSpPr/>
          <p:nvPr/>
        </p:nvSpPr>
        <p:spPr>
          <a:xfrm>
            <a:off x="1976439" y="240702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Down Arrow 12"/>
          <p:cNvSpPr/>
          <p:nvPr/>
        </p:nvSpPr>
        <p:spPr>
          <a:xfrm>
            <a:off x="3153057" y="240702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a:off x="763822" y="4009271"/>
            <a:ext cx="2611249" cy="551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Recommendations</a:t>
            </a:r>
            <a:endParaRPr lang="en-US" dirty="0"/>
          </a:p>
        </p:txBody>
      </p:sp>
      <p:sp>
        <p:nvSpPr>
          <p:cNvPr id="15" name="Down Arrow 14"/>
          <p:cNvSpPr/>
          <p:nvPr/>
        </p:nvSpPr>
        <p:spPr>
          <a:xfrm>
            <a:off x="1938899" y="3536576"/>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745052" y="5102579"/>
            <a:ext cx="2611249" cy="5513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Improvements Incorporated in Project</a:t>
            </a:r>
            <a:endParaRPr lang="en-US" dirty="0"/>
          </a:p>
        </p:txBody>
      </p:sp>
      <p:sp>
        <p:nvSpPr>
          <p:cNvPr id="17" name="Down Arrow 16"/>
          <p:cNvSpPr/>
          <p:nvPr/>
        </p:nvSpPr>
        <p:spPr>
          <a:xfrm>
            <a:off x="1894634" y="4629884"/>
            <a:ext cx="349623" cy="403411"/>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4227520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597312" y="0"/>
            <a:ext cx="8997376" cy="6858000"/>
          </a:xfrm>
          <a:prstGeom prst="rect">
            <a:avLst/>
          </a:prstGeom>
        </p:spPr>
      </p:pic>
    </p:spTree>
    <p:extLst>
      <p:ext uri="{BB962C8B-B14F-4D97-AF65-F5344CB8AC3E}">
        <p14:creationId xmlns:p14="http://schemas.microsoft.com/office/powerpoint/2010/main" val="27895829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284694" y="1903320"/>
            <a:ext cx="6109354" cy="3093154"/>
          </a:xfrm>
          <a:prstGeom prst="rect">
            <a:avLst/>
          </a:prstGeom>
          <a:noFill/>
        </p:spPr>
        <p:txBody>
          <a:bodyPr wrap="square">
            <a:spAutoFit/>
          </a:bodyPr>
          <a:lstStyle/>
          <a:p>
            <a:pPr marL="285750" indent="-285750">
              <a:spcAft>
                <a:spcPts val="600"/>
              </a:spcAft>
              <a:buFont typeface="Arial" panose="020B0604020202020204" pitchFamily="34" charset="0"/>
              <a:buChar char="•"/>
              <a:defRPr/>
            </a:pPr>
            <a:r>
              <a:rPr lang="en-US" dirty="0">
                <a:latin typeface="Trebuchet MS" panose="020B0603020202020204" pitchFamily="34" charset="0"/>
              </a:rPr>
              <a:t>The Region Traffic Representative (RTR) for a particular project will complete a Level 1 TSM&amp;O Evaluation</a:t>
            </a:r>
          </a:p>
          <a:p>
            <a:pPr marL="285750" indent="-285750">
              <a:spcAft>
                <a:spcPts val="600"/>
              </a:spcAft>
              <a:buFont typeface="Arial" panose="020B0604020202020204" pitchFamily="34" charset="0"/>
              <a:buChar char="•"/>
              <a:defRPr/>
            </a:pPr>
            <a:r>
              <a:rPr lang="en-US" dirty="0">
                <a:latin typeface="Trebuchet MS" panose="020B0603020202020204" pitchFamily="34" charset="0"/>
              </a:rPr>
              <a:t>Based upon the Level 1 review, the RTR may initiate a Level 2 </a:t>
            </a:r>
            <a:r>
              <a:rPr lang="en-US" dirty="0" smtClean="0">
                <a:latin typeface="Trebuchet MS" panose="020B0603020202020204" pitchFamily="34" charset="0"/>
              </a:rPr>
              <a:t>analysis </a:t>
            </a:r>
            <a:r>
              <a:rPr lang="en-US" dirty="0">
                <a:latin typeface="Trebuchet MS" panose="020B0603020202020204" pitchFamily="34" charset="0"/>
              </a:rPr>
              <a:t>from HQ Support Groups</a:t>
            </a:r>
          </a:p>
          <a:p>
            <a:pPr marL="285750" indent="-285750">
              <a:spcAft>
                <a:spcPts val="600"/>
              </a:spcAft>
              <a:buFont typeface="Arial" panose="020B0604020202020204" pitchFamily="34" charset="0"/>
              <a:buChar char="•"/>
              <a:defRPr/>
            </a:pPr>
            <a:r>
              <a:rPr lang="en-US" dirty="0">
                <a:latin typeface="Trebuchet MS" panose="020B0603020202020204" pitchFamily="34" charset="0"/>
              </a:rPr>
              <a:t>If new ITS devices are identified, a </a:t>
            </a:r>
            <a:r>
              <a:rPr lang="en-US" dirty="0" smtClean="0">
                <a:latin typeface="Trebuchet MS" panose="020B0603020202020204" pitchFamily="34" charset="0"/>
              </a:rPr>
              <a:t>Level 2 ITS Analysis will be required and may include a Systems </a:t>
            </a:r>
            <a:r>
              <a:rPr lang="en-US" dirty="0">
                <a:latin typeface="Trebuchet MS" panose="020B0603020202020204" pitchFamily="34" charset="0"/>
              </a:rPr>
              <a:t>Engineering Analysis (SEA</a:t>
            </a:r>
            <a:r>
              <a:rPr lang="en-US" dirty="0" smtClean="0">
                <a:latin typeface="Trebuchet MS" panose="020B0603020202020204" pitchFamily="34" charset="0"/>
              </a:rPr>
              <a:t>), </a:t>
            </a:r>
            <a:r>
              <a:rPr lang="en-US" dirty="0">
                <a:latin typeface="Trebuchet MS" panose="020B0603020202020204" pitchFamily="34" charset="0"/>
              </a:rPr>
              <a:t>in accordance with FHWA requirements</a:t>
            </a:r>
          </a:p>
          <a:p>
            <a:pPr marL="285750" indent="-285750">
              <a:buFont typeface="Arial" panose="020B0604020202020204" pitchFamily="34" charset="0"/>
              <a:buChar char="•"/>
              <a:defRPr/>
            </a:pPr>
            <a:endParaRPr lang="en-US" dirty="0">
              <a:solidFill>
                <a:schemeClr val="tx1">
                  <a:lumMod val="95000"/>
                  <a:lumOff val="5000"/>
                </a:schemeClr>
              </a:solidFill>
              <a:latin typeface="Trebuchet MS" panose="020B0603020202020204" pitchFamily="34" charset="0"/>
              <a:cs typeface="Trebuchet MS"/>
            </a:endParaRPr>
          </a:p>
        </p:txBody>
      </p:sp>
      <p:sp>
        <p:nvSpPr>
          <p:cNvPr id="11267" name="Title 1"/>
          <p:cNvSpPr txBox="1">
            <a:spLocks/>
          </p:cNvSpPr>
          <p:nvPr/>
        </p:nvSpPr>
        <p:spPr bwMode="auto">
          <a:xfrm>
            <a:off x="2622175" y="371477"/>
            <a:ext cx="7691719" cy="673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eaLnBrk="1" hangingPunct="1">
              <a:spcBef>
                <a:spcPct val="0"/>
              </a:spcBef>
              <a:buFontTx/>
              <a:buNone/>
            </a:pPr>
            <a:r>
              <a:rPr lang="en-US" altLang="en-US" dirty="0">
                <a:solidFill>
                  <a:srgbClr val="1D3479"/>
                </a:solidFill>
                <a:latin typeface="Museo Slab 500"/>
                <a:ea typeface="Museo Slab 500"/>
                <a:cs typeface="Museo Slab 500"/>
              </a:rPr>
              <a:t>Who performs a TSM&amp;O Evaluation?</a:t>
            </a:r>
            <a:endParaRPr lang="en-US" altLang="en-US" dirty="0">
              <a:solidFill>
                <a:srgbClr val="1D3479"/>
              </a:solidFill>
              <a:latin typeface="Museo 300"/>
              <a:ea typeface="Museo 300"/>
              <a:cs typeface="Museo 300"/>
            </a:endParaRPr>
          </a:p>
        </p:txBody>
      </p:sp>
      <p:sp>
        <p:nvSpPr>
          <p:cNvPr id="8" name="Rectangle 7"/>
          <p:cNvSpPr/>
          <p:nvPr/>
        </p:nvSpPr>
        <p:spPr>
          <a:xfrm>
            <a:off x="7062788" y="6751638"/>
            <a:ext cx="3613150" cy="120650"/>
          </a:xfrm>
          <a:prstGeom prst="rect">
            <a:avLst/>
          </a:prstGeom>
          <a:solidFill>
            <a:srgbClr val="511C61"/>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2" name="Picture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4694" y="1929121"/>
            <a:ext cx="4643221" cy="2790355"/>
          </a:xfrm>
          <a:prstGeom prst="rect">
            <a:avLst/>
          </a:prstGeom>
        </p:spPr>
      </p:pic>
      <p:sp>
        <p:nvSpPr>
          <p:cNvPr id="9" name="Rectangle 8"/>
          <p:cNvSpPr/>
          <p:nvPr/>
        </p:nvSpPr>
        <p:spPr>
          <a:xfrm>
            <a:off x="1020950" y="2112402"/>
            <a:ext cx="2461838" cy="2123421"/>
          </a:xfrm>
          <a:prstGeom prst="rect">
            <a:avLst/>
          </a:prstGeom>
          <a:noFill/>
          <a:ln w="7620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33925754"/>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2.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ags/tag3.xml><?xml version="1.0" encoding="utf-8"?>
<p:tagLst xmlns:a="http://schemas.openxmlformats.org/drawingml/2006/main" xmlns:r="http://schemas.openxmlformats.org/officeDocument/2006/relationships" xmlns:p="http://schemas.openxmlformats.org/presentationml/2006/main">
  <p:tag name="PRESENTER_DUMMYTAG" val="&lt;DummyForForceWrite&gt;&lt;/DummyForForceWrite&gt;"/>
</p:tagLst>
</file>

<file path=ppt/theme/theme1.xml><?xml version="1.0" encoding="utf-8"?>
<a:theme xmlns:a="http://schemas.openxmlformats.org/drawingml/2006/main" name="Retrospect">
  <a:themeElements>
    <a:clrScheme name="Retrospect">
      <a:dk1>
        <a:sysClr val="windowText" lastClr="000000"/>
      </a:dk1>
      <a:lt1>
        <a:sysClr val="window" lastClr="FFFFFF"/>
      </a:lt1>
      <a:dk2>
        <a:srgbClr val="344068"/>
      </a:dk2>
      <a:lt2>
        <a:srgbClr val="D9E0E6"/>
      </a:lt2>
      <a:accent1>
        <a:srgbClr val="1CADE4"/>
      </a:accent1>
      <a:accent2>
        <a:srgbClr val="2683C6"/>
      </a:accent2>
      <a:accent3>
        <a:srgbClr val="28C4CC"/>
      </a:accent3>
      <a:accent4>
        <a:srgbClr val="42BA97"/>
      </a:accent4>
      <a:accent5>
        <a:srgbClr val="3E8853"/>
      </a:accent5>
      <a:accent6>
        <a:srgbClr val="62A39F"/>
      </a:accent6>
      <a:hlink>
        <a:srgbClr val="6EAC1C"/>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9CC26709-368C-4D72-9060-94E5B3FF3CD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Retrospect</Template>
  <TotalTime>3168</TotalTime>
  <Words>2418</Words>
  <Application>Microsoft Office PowerPoint</Application>
  <PresentationFormat>Widescreen</PresentationFormat>
  <Paragraphs>221</Paragraphs>
  <Slides>18</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18</vt:i4>
      </vt:variant>
    </vt:vector>
  </HeadingPairs>
  <TitlesOfParts>
    <vt:vector size="27" baseType="lpstr">
      <vt:lpstr>Batang</vt:lpstr>
      <vt:lpstr>Arial</vt:lpstr>
      <vt:lpstr>Calibri</vt:lpstr>
      <vt:lpstr>Calibri Light</vt:lpstr>
      <vt:lpstr>Museo 300</vt:lpstr>
      <vt:lpstr>Museo Slab 500</vt:lpstr>
      <vt:lpstr>Symbol</vt:lpstr>
      <vt:lpstr>Trebuchet MS</vt:lpstr>
      <vt:lpstr>Retrospect</vt:lpstr>
      <vt:lpstr>TSM&amp;O Evaluation</vt:lpstr>
      <vt:lpstr>Topics</vt:lpstr>
      <vt:lpstr>TSM&amp;O Evaluation Background &amp; Timeline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Request TSM&amp;O Evaluation</vt:lpstr>
      <vt:lpstr>Review the TSM&amp;O Recommendations and Identify Potential Funding Sources</vt:lpstr>
      <vt:lpstr>Sample TSM&amp;O Recommendations Report</vt:lpstr>
      <vt:lpstr>PowerPoint Presentation</vt:lpstr>
      <vt:lpstr>PowerPoint Presentation</vt:lpstr>
      <vt:lpstr>PowerPoint Presentation</vt:lpstr>
      <vt:lpstr>PowerPoint Presentation</vt:lpstr>
      <vt:lpstr>Q&amp;A</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TSM&amp;O Evaluation</dc:title>
  <dc:creator>Brey, Olivia R</dc:creator>
  <cp:lastModifiedBy>Brey, Olivia R</cp:lastModifiedBy>
  <cp:revision>110</cp:revision>
  <dcterms:created xsi:type="dcterms:W3CDTF">2015-12-14T22:31:11Z</dcterms:created>
  <dcterms:modified xsi:type="dcterms:W3CDTF">2016-03-07T20:50:20Z</dcterms:modified>
</cp:coreProperties>
</file>