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79" r:id="rId2"/>
    <p:sldId id="280" r:id="rId3"/>
    <p:sldId id="281" r:id="rId4"/>
    <p:sldId id="282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36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1" roundtripDataSignature="AMtx7mjLrx8qeFEoXN8JKt8fDe1FvOMH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591012-EA29-4290-9F69-B2E250071B45}">
  <a:tblStyle styleId="{11591012-EA29-4290-9F69-B2E250071B45}" styleName="Table_0">
    <a:wholeTbl>
      <a:tcTxStyle b="off" i="off">
        <a:font>
          <a:latin typeface="Trebuchet MS"/>
          <a:ea typeface="Trebuchet MS"/>
          <a:cs typeface="Trebuchet MS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7EB"/>
          </a:solidFill>
        </a:fill>
      </a:tcStyle>
    </a:wholeTbl>
    <a:band1H>
      <a:tcTxStyle b="off" i="off"/>
      <a:tcStyle>
        <a:tcBdr/>
        <a:fill>
          <a:solidFill>
            <a:srgbClr val="CACBD4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ACBD4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63" y="82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34" Type="http://schemas.openxmlformats.org/officeDocument/2006/relationships/theme" Target="theme/theme1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31" Type="http://customschemas.google.com/relationships/presentationmetadata" Target="metadata"/><Relationship Id="rId4" Type="http://schemas.openxmlformats.org/officeDocument/2006/relationships/slide" Target="slides/slide3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1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2727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_2 Col" type="twoObj">
  <p:cSld name="TWO_OBJECT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5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5181600" cy="4576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5"/>
          <p:cNvSpPr txBox="1">
            <a:spLocks noGrp="1"/>
          </p:cNvSpPr>
          <p:nvPr>
            <p:ph type="body" idx="2"/>
          </p:nvPr>
        </p:nvSpPr>
        <p:spPr>
          <a:xfrm>
            <a:off x="6324600" y="1600200"/>
            <a:ext cx="5181600" cy="4576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25"/>
          <p:cNvSpPr txBox="1">
            <a:spLocks noGrp="1"/>
          </p:cNvSpPr>
          <p:nvPr>
            <p:ph type="dt" idx="10"/>
          </p:nvPr>
        </p:nvSpPr>
        <p:spPr>
          <a:xfrm>
            <a:off x="685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5"/>
          <p:cNvSpPr txBox="1">
            <a:spLocks noGrp="1"/>
          </p:cNvSpPr>
          <p:nvPr>
            <p:ph type="sldNum" idx="12"/>
          </p:nvPr>
        </p:nvSpPr>
        <p:spPr>
          <a:xfrm>
            <a:off x="87630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" name="Google Shape;24;p25"/>
          <p:cNvSpPr txBox="1">
            <a:spLocks noGrp="1"/>
          </p:cNvSpPr>
          <p:nvPr>
            <p:ph type="title"/>
          </p:nvPr>
        </p:nvSpPr>
        <p:spPr>
          <a:xfrm>
            <a:off x="2678290" y="13853"/>
            <a:ext cx="8827909" cy="1143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_1 Col Table">
  <p:cSld name="Content_1 Col Table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5"/>
          <p:cNvSpPr txBox="1">
            <a:spLocks noGrp="1"/>
          </p:cNvSpPr>
          <p:nvPr>
            <p:ph type="dt" idx="10"/>
          </p:nvPr>
        </p:nvSpPr>
        <p:spPr>
          <a:xfrm>
            <a:off x="685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5"/>
          <p:cNvSpPr txBox="1">
            <a:spLocks noGrp="1"/>
          </p:cNvSpPr>
          <p:nvPr>
            <p:ph type="sldNum" idx="12"/>
          </p:nvPr>
        </p:nvSpPr>
        <p:spPr>
          <a:xfrm>
            <a:off x="87630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5" name="Google Shape;75;p45"/>
          <p:cNvSpPr>
            <a:spLocks noGrp="1"/>
          </p:cNvSpPr>
          <p:nvPr>
            <p:ph type="tbl" idx="2"/>
          </p:nvPr>
        </p:nvSpPr>
        <p:spPr>
          <a:xfrm>
            <a:off x="685800" y="1600199"/>
            <a:ext cx="10820400" cy="4572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6" name="Google Shape;76;p45"/>
          <p:cNvSpPr txBox="1">
            <a:spLocks noGrp="1"/>
          </p:cNvSpPr>
          <p:nvPr>
            <p:ph type="title"/>
          </p:nvPr>
        </p:nvSpPr>
        <p:spPr>
          <a:xfrm>
            <a:off x="2678290" y="13853"/>
            <a:ext cx="8827909" cy="1143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/>
          <p:nvPr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11" name="Google Shape;11;p24"/>
          <p:cNvCxnSpPr/>
          <p:nvPr/>
        </p:nvCxnSpPr>
        <p:spPr>
          <a:xfrm>
            <a:off x="0" y="1143000"/>
            <a:ext cx="12188952" cy="0"/>
          </a:xfrm>
          <a:prstGeom prst="straightConnector1">
            <a:avLst/>
          </a:prstGeom>
          <a:noFill/>
          <a:ln w="82550" cap="flat" cmpd="sng">
            <a:solidFill>
              <a:srgbClr val="E572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" name="Google Shape;12;p24"/>
          <p:cNvSpPr txBox="1">
            <a:spLocks noGrp="1"/>
          </p:cNvSpPr>
          <p:nvPr>
            <p:ph type="title"/>
          </p:nvPr>
        </p:nvSpPr>
        <p:spPr>
          <a:xfrm>
            <a:off x="2992295" y="-2"/>
            <a:ext cx="8509254" cy="1143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4"/>
          <p:cNvSpPr txBox="1">
            <a:spLocks noGrp="1"/>
          </p:cNvSpPr>
          <p:nvPr>
            <p:ph type="dt" idx="10"/>
          </p:nvPr>
        </p:nvSpPr>
        <p:spPr>
          <a:xfrm>
            <a:off x="685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" name="Google Shape;14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5" name="Google Shape;15;p24"/>
          <p:cNvSpPr txBox="1">
            <a:spLocks noGrp="1"/>
          </p:cNvSpPr>
          <p:nvPr>
            <p:ph type="sldNum" idx="12"/>
          </p:nvPr>
        </p:nvSpPr>
        <p:spPr>
          <a:xfrm>
            <a:off x="87630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6" name="Google Shape;16;p24" descr="Colorado Department of Transportation emblem only log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0451" y="230563"/>
            <a:ext cx="1616043" cy="68187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4"/>
          <p:cNvSpPr txBox="1">
            <a:spLocks noGrp="1"/>
          </p:cNvSpPr>
          <p:nvPr>
            <p:ph type="body" idx="1"/>
          </p:nvPr>
        </p:nvSpPr>
        <p:spPr>
          <a:xfrm>
            <a:off x="684276" y="1600200"/>
            <a:ext cx="10820400" cy="4805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9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08">
          <p15:clr>
            <a:srgbClr val="F26B43"/>
          </p15:clr>
        </p15:guide>
        <p15:guide id="2" pos="432">
          <p15:clr>
            <a:srgbClr val="F26B43"/>
          </p15:clr>
        </p15:guide>
        <p15:guide id="3" pos="7248">
          <p15:clr>
            <a:srgbClr val="F26B43"/>
          </p15:clr>
        </p15:guide>
        <p15:guide id="4" orient="horz" pos="3888">
          <p15:clr>
            <a:srgbClr val="F26B43"/>
          </p15:clr>
        </p15:guide>
        <p15:guide id="5" pos="3696">
          <p15:clr>
            <a:srgbClr val="F26B43"/>
          </p15:clr>
        </p15:guide>
        <p15:guide id="6" pos="39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26C16D2-066B-4E0A-0B10-A6AF34D3F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Problem Statement Title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1CF711-D642-D7B7-32D4-3CE75A4B6C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dirty="0"/>
              <a:t>Author and Affiliation: </a:t>
            </a:r>
            <a:r>
              <a:rPr lang="en-US" sz="2000" dirty="0"/>
              <a:t>[Jane Doe, CDOT Research Branch]</a:t>
            </a:r>
          </a:p>
          <a:p>
            <a:r>
              <a:rPr lang="en-US" sz="2000" b="1" dirty="0"/>
              <a:t>CDOT Champion: </a:t>
            </a:r>
            <a:r>
              <a:rPr lang="en-US" sz="2000" dirty="0"/>
              <a:t>[Name of CDOT project champion, use TBD if none exists yet]</a:t>
            </a:r>
          </a:p>
          <a:p>
            <a:r>
              <a:rPr lang="en-US" sz="2000" b="1" dirty="0"/>
              <a:t>Cost and Duration: </a:t>
            </a:r>
            <a:r>
              <a:rPr lang="en-US" sz="2000" dirty="0"/>
              <a:t>[$XX,000 for XX years]</a:t>
            </a:r>
          </a:p>
          <a:p>
            <a:r>
              <a:rPr lang="en-US" sz="2000" b="1" dirty="0"/>
              <a:t>Description: </a:t>
            </a:r>
            <a:r>
              <a:rPr lang="en-US" sz="2000" dirty="0"/>
              <a:t>[What is the problem, and who/what does it affect? Keep this short]</a:t>
            </a:r>
          </a:p>
          <a:p>
            <a:endParaRPr lang="en-US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D760A-CE6A-F287-4B89-FA2F9E0951E2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000" b="1" dirty="0"/>
              <a:t>Objective(s): </a:t>
            </a:r>
            <a:r>
              <a:rPr lang="en-US" sz="2000" dirty="0"/>
              <a:t>[The desired outcome(s) and expected final product(s).]</a:t>
            </a:r>
          </a:p>
          <a:p>
            <a:r>
              <a:rPr lang="en-US" sz="2000" b="1" dirty="0"/>
              <a:t>Benefits to CDOT</a:t>
            </a:r>
            <a:r>
              <a:rPr lang="en-US" sz="2000" dirty="0"/>
              <a:t>: [Concisely explain: Why solving this problem is important to CDOT. What are the anticipated cost/time savings or other benefits to CDOT?]</a:t>
            </a:r>
          </a:p>
          <a:p>
            <a:r>
              <a:rPr lang="en-US" sz="2000" b="1" dirty="0"/>
              <a:t>Implementation: </a:t>
            </a:r>
            <a:r>
              <a:rPr lang="en-US" sz="2000" dirty="0"/>
              <a:t>[How will CDOT be able to implement the results?]</a:t>
            </a:r>
          </a:p>
          <a:p>
            <a:r>
              <a:rPr lang="en-US" sz="2000" b="1" dirty="0"/>
              <a:t>Supplements</a:t>
            </a:r>
            <a:r>
              <a:rPr lang="en-US" sz="2000" dirty="0"/>
              <a:t>. [Add relevant photo(s), table(s), etc., but total slides must be under three.] </a:t>
            </a:r>
          </a:p>
          <a:p>
            <a:endParaRPr lang="en-US" sz="2000" dirty="0"/>
          </a:p>
        </p:txBody>
      </p:sp>
      <p:sp>
        <p:nvSpPr>
          <p:cNvPr id="6" name="Footer Placeholder 19">
            <a:extLst>
              <a:ext uri="{FF2B5EF4-FFF2-40B4-BE49-F238E27FC236}">
                <a16:creationId xmlns:a16="http://schemas.microsoft.com/office/drawing/2014/main" id="{ABB8A863-84D2-EA4A-24EF-A3094522E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39014" y="5495278"/>
            <a:ext cx="6702640" cy="1226197"/>
          </a:xfrm>
          <a:solidFill>
            <a:srgbClr val="0070C0"/>
          </a:solidFill>
        </p:spPr>
        <p:txBody>
          <a:bodyPr/>
          <a:lstStyle/>
          <a:p>
            <a:r>
              <a:rPr lang="en-US" sz="1400" dirty="0">
                <a:solidFill>
                  <a:schemeClr val="bg1"/>
                </a:solidFill>
              </a:rPr>
              <a:t>Note: Do not copy paragraphs directly from the problem statement. Summarize the info in brief presentation format. See example on following 2 slides.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We recommend font size 20 for most content. Do not use any fonts below 14.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DCFB0-B719-27EF-2D50-C8360227D9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932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59E6323-5B0D-EF39-EE51-E5B8DD0FD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(Example) Living Snow Fences to Reduce Maintenance Costs and Improve Safety 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A9FF3E-8AC2-28E4-B19E-8CCD1B36A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600201"/>
            <a:ext cx="5181600" cy="3078332"/>
          </a:xfrm>
        </p:spPr>
        <p:txBody>
          <a:bodyPr/>
          <a:lstStyle/>
          <a:p>
            <a:r>
              <a:rPr lang="en-US" sz="2000" b="1" dirty="0"/>
              <a:t>Author and Affiliation: </a:t>
            </a:r>
          </a:p>
          <a:p>
            <a:pPr lvl="1"/>
            <a:r>
              <a:rPr lang="en-US" sz="1600" dirty="0"/>
              <a:t>Mike </a:t>
            </a:r>
            <a:r>
              <a:rPr lang="en-US" sz="1600" dirty="0" err="1"/>
              <a:t>Banovich</a:t>
            </a:r>
            <a:r>
              <a:rPr lang="en-US" sz="1600" dirty="0"/>
              <a:t>, CDOT Landscape Architect</a:t>
            </a:r>
          </a:p>
          <a:p>
            <a:r>
              <a:rPr lang="en-US" sz="2000" b="1" dirty="0"/>
              <a:t>CDOT Champion</a:t>
            </a:r>
            <a:r>
              <a:rPr lang="en-US" sz="2000" dirty="0"/>
              <a:t>: </a:t>
            </a:r>
          </a:p>
          <a:p>
            <a:pPr lvl="1"/>
            <a:r>
              <a:rPr lang="en-US" sz="1600" dirty="0"/>
              <a:t>Mike </a:t>
            </a:r>
            <a:r>
              <a:rPr lang="en-US" sz="1600" dirty="0" err="1"/>
              <a:t>Banovich</a:t>
            </a:r>
            <a:endParaRPr lang="en-US" sz="1600" dirty="0"/>
          </a:p>
          <a:p>
            <a:r>
              <a:rPr lang="en-US" sz="2000" b="1" dirty="0"/>
              <a:t>RIC Sponsor: </a:t>
            </a:r>
          </a:p>
          <a:p>
            <a:pPr lvl="1"/>
            <a:r>
              <a:rPr lang="en-US" sz="1600" dirty="0"/>
              <a:t>Jane Hann CDOT EPB</a:t>
            </a:r>
          </a:p>
          <a:p>
            <a:r>
              <a:rPr lang="en-US" sz="2000" b="1" dirty="0"/>
              <a:t>Cost and Duration:  </a:t>
            </a:r>
          </a:p>
          <a:p>
            <a:pPr lvl="1"/>
            <a:r>
              <a:rPr lang="en-US" sz="1600" dirty="0"/>
              <a:t>$90,000 for 2 </a:t>
            </a:r>
            <a:r>
              <a:rPr lang="en-US" sz="1600" dirty="0" err="1"/>
              <a:t>yrs</a:t>
            </a:r>
            <a:r>
              <a:rPr lang="en-US" sz="1600" dirty="0"/>
              <a:t> (Colorado State Forest Service contributing additional $60,000)</a:t>
            </a:r>
          </a:p>
          <a:p>
            <a:endParaRPr lang="en-US" dirty="0"/>
          </a:p>
        </p:txBody>
      </p:sp>
      <p:pic>
        <p:nvPicPr>
          <p:cNvPr id="6" name="Picture 9" descr="illustration of snow drifts forming downwind of a shrub and a tree">
            <a:extLst>
              <a:ext uri="{FF2B5EF4-FFF2-40B4-BE49-F238E27FC236}">
                <a16:creationId xmlns:a16="http://schemas.microsoft.com/office/drawing/2014/main" id="{23064209-5736-6882-6FEA-D2A5830F6C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3456" y="4630083"/>
            <a:ext cx="4486287" cy="1568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EAC00-8D95-FC9F-0575-63B501C3764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324600" y="1600200"/>
            <a:ext cx="5181600" cy="3293839"/>
          </a:xfrm>
        </p:spPr>
        <p:txBody>
          <a:bodyPr/>
          <a:lstStyle/>
          <a:p>
            <a:r>
              <a:rPr lang="en-US" sz="2000" b="1" dirty="0"/>
              <a:t>Description: </a:t>
            </a:r>
          </a:p>
          <a:p>
            <a:pPr lvl="1"/>
            <a:r>
              <a:rPr lang="en-US" sz="1600" dirty="0"/>
              <a:t>Living snow fences are highly sustainable engineering actions for highway corridors</a:t>
            </a:r>
          </a:p>
          <a:p>
            <a:pPr lvl="1"/>
            <a:r>
              <a:rPr lang="en-US" sz="1600" dirty="0"/>
              <a:t>Designed plantings of trees, shrubs, native grasses create very effective vegetative buffers to trap and control blowing / drifting snow </a:t>
            </a:r>
          </a:p>
          <a:p>
            <a:pPr lvl="1"/>
            <a:r>
              <a:rPr lang="en-US" sz="1600" dirty="0"/>
              <a:t>High longevity and cost-effective to maintain</a:t>
            </a:r>
          </a:p>
          <a:p>
            <a:pPr lvl="1"/>
            <a:r>
              <a:rPr lang="en-US" sz="1600" dirty="0"/>
              <a:t>But require more space (up to 200’ setback) and time (5-7 </a:t>
            </a:r>
            <a:r>
              <a:rPr lang="en-US" sz="1600" dirty="0" err="1"/>
              <a:t>yrs</a:t>
            </a:r>
            <a:r>
              <a:rPr lang="en-US" sz="1600" dirty="0"/>
              <a:t>) to be effective</a:t>
            </a:r>
          </a:p>
          <a:p>
            <a:pPr lvl="1"/>
            <a:r>
              <a:rPr lang="en-US" sz="1600" dirty="0"/>
              <a:t>See maintenance cost comparison below (USDA, 1994): </a:t>
            </a:r>
          </a:p>
          <a:p>
            <a:endParaRPr lang="en-US" dirty="0"/>
          </a:p>
        </p:txBody>
      </p:sp>
      <p:graphicFrame>
        <p:nvGraphicFramePr>
          <p:cNvPr id="7" name="Table 6" descr="Table comparing cost of living snow fence and wooden fence">
            <a:extLst>
              <a:ext uri="{FF2B5EF4-FFF2-40B4-BE49-F238E27FC236}">
                <a16:creationId xmlns:a16="http://schemas.microsoft.com/office/drawing/2014/main" id="{1EE8A279-70F4-E17A-9941-68ED8AB47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631428"/>
              </p:ext>
            </p:extLst>
          </p:nvPr>
        </p:nvGraphicFramePr>
        <p:xfrm>
          <a:off x="7085805" y="5041067"/>
          <a:ext cx="4420394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911">
                  <a:extLst>
                    <a:ext uri="{9D8B030D-6E8A-4147-A177-3AD203B41FA5}">
                      <a16:colId xmlns:a16="http://schemas.microsoft.com/office/drawing/2014/main" val="2762064825"/>
                    </a:ext>
                  </a:extLst>
                </a:gridCol>
                <a:gridCol w="2373483">
                  <a:extLst>
                    <a:ext uri="{9D8B030D-6E8A-4147-A177-3AD203B41FA5}">
                      <a16:colId xmlns:a16="http://schemas.microsoft.com/office/drawing/2014/main" val="25850482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1" algn="ctr"/>
                      <a:r>
                        <a:rPr lang="en-US" sz="1600" dirty="0"/>
                        <a:t>Cost to Maintain</a:t>
                      </a:r>
                    </a:p>
                    <a:p>
                      <a:pPr lvl="1" algn="ctr"/>
                      <a:r>
                        <a:rPr lang="en-US" sz="1600" dirty="0"/>
                        <a:t>Living Snow Fence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1600" dirty="0"/>
                        <a:t>Cost to Maintain Typical 4’ Slat Fence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599514"/>
                  </a:ext>
                </a:extLst>
              </a:tr>
              <a:tr h="361776">
                <a:tc>
                  <a:txBody>
                    <a:bodyPr/>
                    <a:lstStyle/>
                    <a:p>
                      <a:r>
                        <a:rPr lang="en-US" sz="1800" dirty="0"/>
                        <a:t>$3/mile/</a:t>
                      </a:r>
                      <a:r>
                        <a:rPr lang="en-US" sz="1800" dirty="0" err="1"/>
                        <a:t>yr</a:t>
                      </a:r>
                      <a:r>
                        <a:rPr lang="en-US" sz="180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$185/mile/</a:t>
                      </a:r>
                      <a:r>
                        <a:rPr lang="en-US" sz="1800" dirty="0" err="1"/>
                        <a:t>yr</a:t>
                      </a:r>
                      <a:r>
                        <a:rPr lang="en-US" sz="18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860360"/>
                  </a:ext>
                </a:extLst>
              </a:tr>
            </a:tbl>
          </a:graphicData>
        </a:graphic>
      </p:graphicFrame>
      <p:sp>
        <p:nvSpPr>
          <p:cNvPr id="8" name="Footer Placeholder 19">
            <a:extLst>
              <a:ext uri="{FF2B5EF4-FFF2-40B4-BE49-F238E27FC236}">
                <a16:creationId xmlns:a16="http://schemas.microsoft.com/office/drawing/2014/main" id="{BED4877C-A6E0-E72F-ECF1-E40A90DBD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4772" y="6205755"/>
            <a:ext cx="4114800" cy="549275"/>
          </a:xfrm>
          <a:solidFill>
            <a:srgbClr val="0070C0"/>
          </a:solidFill>
        </p:spPr>
        <p:txBody>
          <a:bodyPr/>
          <a:lstStyle/>
          <a:p>
            <a:r>
              <a:rPr lang="en-US" sz="1600" b="1" dirty="0">
                <a:solidFill>
                  <a:schemeClr val="bg1"/>
                </a:solidFill>
              </a:rPr>
              <a:t>Note: THIS IS AN EXAMPLE PROJECT SLIDE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B7B7C-E6F1-D90B-0DE1-BCFE9B6838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49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D85B60C-E5E7-C9F5-716E-CC2AB9184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(Example) Living Snow Fences to Reduce Maintenance Costs and Improve Safety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50F20F-8494-7E34-D9D6-BFBB1F1396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dirty="0"/>
              <a:t>Objective(s): </a:t>
            </a:r>
          </a:p>
          <a:p>
            <a:pPr lvl="1"/>
            <a:r>
              <a:rPr lang="en-US" sz="1500" dirty="0"/>
              <a:t>Identify priority areas for strategic snow fence placement </a:t>
            </a:r>
          </a:p>
          <a:p>
            <a:pPr lvl="1"/>
            <a:r>
              <a:rPr lang="en-US" sz="1500" dirty="0"/>
              <a:t>Produce site-specific ecologically appropriate species lists, planting guidelines and partnership opportunities </a:t>
            </a:r>
          </a:p>
          <a:p>
            <a:r>
              <a:rPr lang="en-US" sz="2000" b="1" dirty="0"/>
              <a:t>Benefits to CDOT</a:t>
            </a:r>
            <a:r>
              <a:rPr lang="en-US" sz="2000" dirty="0"/>
              <a:t>: </a:t>
            </a:r>
          </a:p>
          <a:p>
            <a:pPr lvl="1"/>
            <a:r>
              <a:rPr lang="en-US" sz="1500" dirty="0"/>
              <a:t>Reduced effort on snow management and fence maintenance</a:t>
            </a:r>
          </a:p>
          <a:p>
            <a:pPr lvl="1"/>
            <a:r>
              <a:rPr lang="en-US" sz="1500" dirty="0"/>
              <a:t>Improve road visibility and driver safety</a:t>
            </a:r>
          </a:p>
          <a:p>
            <a:pPr lvl="1"/>
            <a:r>
              <a:rPr lang="en-US" sz="1500" dirty="0"/>
              <a:t>Energy cost, sustainability, stewardship</a:t>
            </a:r>
          </a:p>
          <a:p>
            <a:pPr lvl="1"/>
            <a:r>
              <a:rPr lang="en-US" sz="1500" dirty="0"/>
              <a:t>Visual screens</a:t>
            </a:r>
          </a:p>
          <a:p>
            <a:pPr lvl="1"/>
            <a:r>
              <a:rPr lang="en-US" sz="1500" dirty="0"/>
              <a:t>Potential mitigation for tree removal</a:t>
            </a:r>
          </a:p>
          <a:p>
            <a:r>
              <a:rPr lang="en-US" sz="2000" b="1" dirty="0"/>
              <a:t>Implementation: </a:t>
            </a:r>
          </a:p>
          <a:p>
            <a:pPr lvl="1"/>
            <a:r>
              <a:rPr lang="en-US" sz="1500" dirty="0"/>
              <a:t>New guidance and specs for living fence construction in highway design and landscape planning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5EBB4-9910-2299-CE2F-C19B739BE70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 descr="Man knee-high in snow">
            <a:extLst>
              <a:ext uri="{FF2B5EF4-FFF2-40B4-BE49-F238E27FC236}">
                <a16:creationId xmlns:a16="http://schemas.microsoft.com/office/drawing/2014/main" id="{567002FE-C019-0CB2-6E2F-F7E3F0B38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4600" y="1600200"/>
            <a:ext cx="249713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snow drift near a living snow fence">
            <a:extLst>
              <a:ext uri="{FF2B5EF4-FFF2-40B4-BE49-F238E27FC236}">
                <a16:creationId xmlns:a16="http://schemas.microsoft.com/office/drawing/2014/main" id="{AA639659-BE69-9B28-1E5A-FB69CBBF9E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0" y="1600200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planting a living snow fence in summer">
            <a:extLst>
              <a:ext uri="{FF2B5EF4-FFF2-40B4-BE49-F238E27FC236}">
                <a16:creationId xmlns:a16="http://schemas.microsoft.com/office/drawing/2014/main" id="{FE0DAAD3-4ABE-B48F-8086-D2ABECC96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4600" y="3540853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 descr="living snow fence  - summer">
            <a:extLst>
              <a:ext uri="{FF2B5EF4-FFF2-40B4-BE49-F238E27FC236}">
                <a16:creationId xmlns:a16="http://schemas.microsoft.com/office/drawing/2014/main" id="{666FEFDF-CC22-D70C-E065-B769906F8C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58743" y="3540853"/>
            <a:ext cx="26384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19">
            <a:extLst>
              <a:ext uri="{FF2B5EF4-FFF2-40B4-BE49-F238E27FC236}">
                <a16:creationId xmlns:a16="http://schemas.microsoft.com/office/drawing/2014/main" id="{16045188-9891-1874-4A94-284F1EDAD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72200"/>
            <a:ext cx="4114800" cy="549275"/>
          </a:xfrm>
          <a:solidFill>
            <a:srgbClr val="0070C0"/>
          </a:solidFill>
        </p:spPr>
        <p:txBody>
          <a:bodyPr/>
          <a:lstStyle/>
          <a:p>
            <a:r>
              <a:rPr lang="en-US" sz="1600" b="1" dirty="0">
                <a:solidFill>
                  <a:schemeClr val="bg1"/>
                </a:solidFill>
              </a:rPr>
              <a:t>Note: THIS IS AN EXAMPLE PROJECT (continued) SLIDE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6325DC-3C82-1AD2-6B55-52C854A51E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58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6D83599-5EDA-0DC4-5D07-11F7721C6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Blank Two Column Template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C0F295-E244-49AC-CE9B-7FCF3B7BAA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AAC90-3EDA-04CE-2ED4-6425ABC3D272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673DC2-CD09-1A0B-1366-8EDE63F1B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08260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">
  <a:themeElements>
    <a:clrScheme name="Custom 1">
      <a:dk1>
        <a:srgbClr val="000000"/>
      </a:dk1>
      <a:lt1>
        <a:srgbClr val="FFFFFF"/>
      </a:lt1>
      <a:dk2>
        <a:srgbClr val="7F7F7F"/>
      </a:dk2>
      <a:lt2>
        <a:srgbClr val="E7E6E6"/>
      </a:lt2>
      <a:accent1>
        <a:srgbClr val="001970"/>
      </a:accent1>
      <a:accent2>
        <a:srgbClr val="EF7420"/>
      </a:accent2>
      <a:accent3>
        <a:srgbClr val="C3002F"/>
      </a:accent3>
      <a:accent4>
        <a:srgbClr val="FFD000"/>
      </a:accent4>
      <a:accent5>
        <a:srgbClr val="245D39"/>
      </a:accent5>
      <a:accent6>
        <a:srgbClr val="6D3A5D"/>
      </a:accent6>
      <a:hlink>
        <a:srgbClr val="EF7420"/>
      </a:hlink>
      <a:folHlink>
        <a:srgbClr val="0019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458</Words>
  <Application>Microsoft Office PowerPoint</Application>
  <PresentationFormat>Widescreen</PresentationFormat>
  <Paragraphs>52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Trebuchet MS</vt:lpstr>
      <vt:lpstr>Content</vt:lpstr>
      <vt:lpstr>Problem Statement Title</vt:lpstr>
      <vt:lpstr>(Example) Living Snow Fences to Reduce Maintenance Costs and Improve Safety </vt:lpstr>
      <vt:lpstr>(Example) Living Snow Fences to Reduce Maintenance Costs and Improve Safety</vt:lpstr>
      <vt:lpstr>Blank Two Column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Statement Title</dc:title>
  <dc:creator>Roeder, Bryan T</dc:creator>
  <cp:lastModifiedBy>Reeves, David</cp:lastModifiedBy>
  <cp:revision>1</cp:revision>
  <dcterms:modified xsi:type="dcterms:W3CDTF">2023-11-13T22:53:12Z</dcterms:modified>
</cp:coreProperties>
</file>