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31"/>
  </p:notesMasterIdLst>
  <p:sldIdLst>
    <p:sldId id="269" r:id="rId6"/>
    <p:sldId id="256" r:id="rId7"/>
    <p:sldId id="270" r:id="rId8"/>
    <p:sldId id="285" r:id="rId9"/>
    <p:sldId id="257" r:id="rId10"/>
    <p:sldId id="271" r:id="rId11"/>
    <p:sldId id="258" r:id="rId12"/>
    <p:sldId id="259" r:id="rId13"/>
    <p:sldId id="260" r:id="rId14"/>
    <p:sldId id="261" r:id="rId15"/>
    <p:sldId id="286" r:id="rId16"/>
    <p:sldId id="272" r:id="rId17"/>
    <p:sldId id="273" r:id="rId18"/>
    <p:sldId id="280" r:id="rId19"/>
    <p:sldId id="289" r:id="rId20"/>
    <p:sldId id="282" r:id="rId21"/>
    <p:sldId id="275" r:id="rId22"/>
    <p:sldId id="284" r:id="rId23"/>
    <p:sldId id="262" r:id="rId24"/>
    <p:sldId id="287" r:id="rId25"/>
    <p:sldId id="288" r:id="rId26"/>
    <p:sldId id="283" r:id="rId27"/>
    <p:sldId id="274" r:id="rId28"/>
    <p:sldId id="277"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87" autoAdjust="0"/>
  </p:normalViewPr>
  <p:slideViewPr>
    <p:cSldViewPr>
      <p:cViewPr>
        <p:scale>
          <a:sx n="64" d="100"/>
          <a:sy n="64" d="100"/>
        </p:scale>
        <p:origin x="-138"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1A60DC-B33F-46F2-8AA5-A43C89464D17}" type="datetimeFigureOut">
              <a:rPr lang="en-US" smtClean="0"/>
              <a:pPr/>
              <a:t>9/17/2013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95F8EA-D3AE-445D-A689-EFD73C70FE9A}" type="slidenum">
              <a:rPr lang="en-US" smtClean="0"/>
              <a:pPr/>
              <a:t>‹#›</a:t>
            </a:fld>
            <a:endParaRPr lang="en-US"/>
          </a:p>
        </p:txBody>
      </p:sp>
    </p:spTree>
    <p:extLst>
      <p:ext uri="{BB962C8B-B14F-4D97-AF65-F5344CB8AC3E}">
        <p14:creationId xmlns:p14="http://schemas.microsoft.com/office/powerpoint/2010/main" val="320780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5F8EA-D3AE-445D-A689-EFD73C70FE9A}" type="slidenum">
              <a:rPr lang="en-US" smtClean="0"/>
              <a:pPr/>
              <a:t>3</a:t>
            </a:fld>
            <a:endParaRPr lang="en-US"/>
          </a:p>
        </p:txBody>
      </p:sp>
    </p:spTree>
    <p:extLst>
      <p:ext uri="{BB962C8B-B14F-4D97-AF65-F5344CB8AC3E}">
        <p14:creationId xmlns:p14="http://schemas.microsoft.com/office/powerpoint/2010/main" val="1120706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Emergency ID stickers were designed for First</a:t>
            </a:r>
            <a:r>
              <a:rPr lang="en-US" baseline="0" smtClean="0"/>
              <a:t> Responders – If adults are unresponsive, who are these children? </a:t>
            </a:r>
            <a:endParaRPr lang="en-US" smtClean="0"/>
          </a:p>
          <a:p>
            <a:endParaRPr lang="en-US" dirty="0"/>
          </a:p>
        </p:txBody>
      </p:sp>
      <p:sp>
        <p:nvSpPr>
          <p:cNvPr id="4" name="Slide Number Placeholder 3"/>
          <p:cNvSpPr>
            <a:spLocks noGrp="1"/>
          </p:cNvSpPr>
          <p:nvPr>
            <p:ph type="sldNum" sz="quarter" idx="10"/>
          </p:nvPr>
        </p:nvSpPr>
        <p:spPr/>
        <p:txBody>
          <a:bodyPr/>
          <a:lstStyle/>
          <a:p>
            <a:fld id="{0C95F8EA-D3AE-445D-A689-EFD73C70FE9A}" type="slidenum">
              <a:rPr lang="en-US" smtClean="0"/>
              <a:pPr/>
              <a:t>22</a:t>
            </a:fld>
            <a:endParaRPr lang="en-US"/>
          </a:p>
        </p:txBody>
      </p:sp>
    </p:spTree>
    <p:extLst>
      <p:ext uri="{BB962C8B-B14F-4D97-AF65-F5344CB8AC3E}">
        <p14:creationId xmlns:p14="http://schemas.microsoft.com/office/powerpoint/2010/main" val="63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Enforcement</a:t>
            </a:r>
            <a:r>
              <a:rPr lang="en-US" baseline="0" dirty="0" smtClean="0"/>
              <a:t> of the Law is a counter measure that works (as define by NHTSA).</a:t>
            </a:r>
            <a:endParaRPr lang="en-US" dirty="0"/>
          </a:p>
        </p:txBody>
      </p:sp>
      <p:sp>
        <p:nvSpPr>
          <p:cNvPr id="4" name="Slide Number Placeholder 3"/>
          <p:cNvSpPr>
            <a:spLocks noGrp="1"/>
          </p:cNvSpPr>
          <p:nvPr>
            <p:ph type="sldNum" sz="quarter" idx="10"/>
          </p:nvPr>
        </p:nvSpPr>
        <p:spPr/>
        <p:txBody>
          <a:bodyPr/>
          <a:lstStyle/>
          <a:p>
            <a:fld id="{0C95F8EA-D3AE-445D-A689-EFD73C70FE9A}" type="slidenum">
              <a:rPr lang="en-US" smtClean="0"/>
              <a:pPr/>
              <a:t>4</a:t>
            </a:fld>
            <a:endParaRPr lang="en-US"/>
          </a:p>
        </p:txBody>
      </p:sp>
    </p:spTree>
    <p:extLst>
      <p:ext uri="{BB962C8B-B14F-4D97-AF65-F5344CB8AC3E}">
        <p14:creationId xmlns:p14="http://schemas.microsoft.com/office/powerpoint/2010/main" val="112070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CPS Law can be confusing so there is</a:t>
            </a:r>
            <a:r>
              <a:rPr lang="en-US" baseline="0" dirty="0" smtClean="0"/>
              <a:t> a guide for Law Enforcement as well as parents.</a:t>
            </a:r>
            <a:endParaRPr lang="en-US" dirty="0"/>
          </a:p>
        </p:txBody>
      </p:sp>
      <p:sp>
        <p:nvSpPr>
          <p:cNvPr id="4" name="Slide Number Placeholder 3"/>
          <p:cNvSpPr>
            <a:spLocks noGrp="1"/>
          </p:cNvSpPr>
          <p:nvPr>
            <p:ph type="sldNum" sz="quarter" idx="10"/>
          </p:nvPr>
        </p:nvSpPr>
        <p:spPr/>
        <p:txBody>
          <a:bodyPr/>
          <a:lstStyle/>
          <a:p>
            <a:fld id="{0C95F8EA-D3AE-445D-A689-EFD73C70FE9A}" type="slidenum">
              <a:rPr lang="en-US" smtClean="0"/>
              <a:pPr/>
              <a:t>5</a:t>
            </a:fld>
            <a:endParaRPr lang="en-US"/>
          </a:p>
        </p:txBody>
      </p:sp>
    </p:spTree>
    <p:extLst>
      <p:ext uri="{BB962C8B-B14F-4D97-AF65-F5344CB8AC3E}">
        <p14:creationId xmlns:p14="http://schemas.microsoft.com/office/powerpoint/2010/main" val="114599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Should be 35-45 degree angle. Look for the indicator on</a:t>
            </a:r>
            <a:r>
              <a:rPr lang="en-US" baseline="0" dirty="0" smtClean="0"/>
              <a:t> the side of the seat. Infants that do not have head control are especially vulnerable to airway blockage if angle is not correct.</a:t>
            </a:r>
            <a:endParaRPr lang="en-US" dirty="0"/>
          </a:p>
        </p:txBody>
      </p:sp>
      <p:sp>
        <p:nvSpPr>
          <p:cNvPr id="4" name="Slide Number Placeholder 3"/>
          <p:cNvSpPr>
            <a:spLocks noGrp="1"/>
          </p:cNvSpPr>
          <p:nvPr>
            <p:ph type="sldNum" sz="quarter" idx="10"/>
          </p:nvPr>
        </p:nvSpPr>
        <p:spPr/>
        <p:txBody>
          <a:bodyPr/>
          <a:lstStyle/>
          <a:p>
            <a:fld id="{0C95F8EA-D3AE-445D-A689-EFD73C70FE9A}"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the harness straps snug? Do they look too loose? The harness</a:t>
            </a:r>
            <a:r>
              <a:rPr lang="en-US" baseline="0" dirty="0" smtClean="0"/>
              <a:t> clip should be at armpit level.</a:t>
            </a:r>
            <a:endParaRPr lang="en-US" dirty="0"/>
          </a:p>
        </p:txBody>
      </p:sp>
      <p:sp>
        <p:nvSpPr>
          <p:cNvPr id="4" name="Slide Number Placeholder 3"/>
          <p:cNvSpPr>
            <a:spLocks noGrp="1"/>
          </p:cNvSpPr>
          <p:nvPr>
            <p:ph type="sldNum" sz="quarter" idx="10"/>
          </p:nvPr>
        </p:nvSpPr>
        <p:spPr/>
        <p:txBody>
          <a:bodyPr/>
          <a:lstStyle/>
          <a:p>
            <a:fld id="{0C95F8EA-D3AE-445D-A689-EFD73C70FE9A}"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either LATCH or seatbelt. Not both. Is the seat</a:t>
            </a:r>
            <a:r>
              <a:rPr lang="en-US" baseline="0" dirty="0" smtClean="0"/>
              <a:t> belt locked? The seat cannot move more than 1” side to side for a correct installation.</a:t>
            </a:r>
            <a:endParaRPr lang="en-US" dirty="0"/>
          </a:p>
        </p:txBody>
      </p:sp>
      <p:sp>
        <p:nvSpPr>
          <p:cNvPr id="4" name="Slide Number Placeholder 3"/>
          <p:cNvSpPr>
            <a:spLocks noGrp="1"/>
          </p:cNvSpPr>
          <p:nvPr>
            <p:ph type="sldNum" sz="quarter" idx="10"/>
          </p:nvPr>
        </p:nvSpPr>
        <p:spPr/>
        <p:txBody>
          <a:bodyPr/>
          <a:lstStyle/>
          <a:p>
            <a:fld id="{0C95F8EA-D3AE-445D-A689-EFD73C70FE9A}"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Cannot put seatbelt</a:t>
            </a:r>
            <a:r>
              <a:rPr lang="en-US" baseline="0" dirty="0" smtClean="0"/>
              <a:t> behind back. Must be used correctly with both lap and shoulder belt. Never lap-only.</a:t>
            </a:r>
          </a:p>
          <a:p>
            <a:r>
              <a:rPr lang="en-US" baseline="0" dirty="0" smtClean="0"/>
              <a:t>Pay attention to placement of lap belt, is it touching the thighs and NOT in the abdomen!</a:t>
            </a:r>
            <a:endParaRPr lang="en-US" dirty="0"/>
          </a:p>
        </p:txBody>
      </p:sp>
      <p:sp>
        <p:nvSpPr>
          <p:cNvPr id="4" name="Slide Number Placeholder 3"/>
          <p:cNvSpPr>
            <a:spLocks noGrp="1"/>
          </p:cNvSpPr>
          <p:nvPr>
            <p:ph type="sldNum" sz="quarter" idx="10"/>
          </p:nvPr>
        </p:nvSpPr>
        <p:spPr/>
        <p:txBody>
          <a:bodyPr/>
          <a:lstStyle/>
          <a:p>
            <a:fld id="{0C95F8EA-D3AE-445D-A689-EFD73C70FE9A}"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Special needs seats – car beds – vests </a:t>
            </a:r>
          </a:p>
          <a:p>
            <a:endParaRPr lang="en-US" dirty="0"/>
          </a:p>
        </p:txBody>
      </p:sp>
      <p:sp>
        <p:nvSpPr>
          <p:cNvPr id="4" name="Slide Number Placeholder 3"/>
          <p:cNvSpPr>
            <a:spLocks noGrp="1"/>
          </p:cNvSpPr>
          <p:nvPr>
            <p:ph type="sldNum" sz="quarter" idx="10"/>
          </p:nvPr>
        </p:nvSpPr>
        <p:spPr/>
        <p:txBody>
          <a:bodyPr/>
          <a:lstStyle/>
          <a:p>
            <a:fld id="{0C95F8EA-D3AE-445D-A689-EFD73C70FE9A}" type="slidenum">
              <a:rPr lang="en-US" smtClean="0"/>
              <a:pPr/>
              <a:t>17</a:t>
            </a:fld>
            <a:endParaRPr lang="en-US"/>
          </a:p>
        </p:txBody>
      </p:sp>
    </p:spTree>
    <p:extLst>
      <p:ext uri="{BB962C8B-B14F-4D97-AF65-F5344CB8AC3E}">
        <p14:creationId xmlns:p14="http://schemas.microsoft.com/office/powerpoint/2010/main" val="83777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Ridesafer</a:t>
            </a:r>
            <a:r>
              <a:rPr lang="en-US" dirty="0" smtClean="0"/>
              <a:t> vest meets FMVSS 213    car bed     EZ on modified</a:t>
            </a:r>
            <a:r>
              <a:rPr lang="en-US" baseline="0" dirty="0" smtClean="0"/>
              <a:t> vest</a:t>
            </a:r>
            <a:endParaRPr lang="en-US" dirty="0" smtClean="0"/>
          </a:p>
          <a:p>
            <a:endParaRPr lang="en-US" dirty="0"/>
          </a:p>
        </p:txBody>
      </p:sp>
      <p:sp>
        <p:nvSpPr>
          <p:cNvPr id="4" name="Slide Number Placeholder 3"/>
          <p:cNvSpPr>
            <a:spLocks noGrp="1"/>
          </p:cNvSpPr>
          <p:nvPr>
            <p:ph type="sldNum" sz="quarter" idx="10"/>
          </p:nvPr>
        </p:nvSpPr>
        <p:spPr/>
        <p:txBody>
          <a:bodyPr/>
          <a:lstStyle/>
          <a:p>
            <a:fld id="{0C95F8EA-D3AE-445D-A689-EFD73C70FE9A}" type="slidenum">
              <a:rPr lang="en-US" smtClean="0"/>
              <a:pPr/>
              <a:t>18</a:t>
            </a:fld>
            <a:endParaRPr lang="en-US"/>
          </a:p>
        </p:txBody>
      </p:sp>
    </p:spTree>
    <p:extLst>
      <p:ext uri="{BB962C8B-B14F-4D97-AF65-F5344CB8AC3E}">
        <p14:creationId xmlns:p14="http://schemas.microsoft.com/office/powerpoint/2010/main" val="238169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12E3DC-247A-4A8C-8C84-3E30F329E08E}"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2AEC2-06BE-492A-A82A-4C7A7DE64F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2E3DC-247A-4A8C-8C84-3E30F329E08E}"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2AEC2-06BE-492A-A82A-4C7A7DE64F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2E3DC-247A-4A8C-8C84-3E30F329E08E}"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2AEC2-06BE-492A-A82A-4C7A7DE64F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12E3DC-247A-4A8C-8C84-3E30F329E08E}"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2AEC2-06BE-492A-A82A-4C7A7DE64F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112E3DC-247A-4A8C-8C84-3E30F329E08E}"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2AEC2-06BE-492A-A82A-4C7A7DE64F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12E3DC-247A-4A8C-8C84-3E30F329E08E}"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2AEC2-06BE-492A-A82A-4C7A7DE64F4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12E3DC-247A-4A8C-8C84-3E30F329E08E}" type="datetimeFigureOut">
              <a:rPr lang="en-US" smtClean="0"/>
              <a:pPr/>
              <a:t>9/17/2013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2AEC2-06BE-492A-A82A-4C7A7DE64F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12E3DC-247A-4A8C-8C84-3E30F329E08E}" type="datetimeFigureOut">
              <a:rPr lang="en-US" smtClean="0"/>
              <a:pPr/>
              <a:t>9/17/2013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2AEC2-06BE-492A-A82A-4C7A7DE64F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2E3DC-247A-4A8C-8C84-3E30F329E08E}" type="datetimeFigureOut">
              <a:rPr lang="en-US" smtClean="0"/>
              <a:pPr/>
              <a:t>9/17/2013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2AEC2-06BE-492A-A82A-4C7A7DE64F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112E3DC-247A-4A8C-8C84-3E30F329E08E}" type="datetimeFigureOut">
              <a:rPr lang="en-US" smtClean="0"/>
              <a:pPr/>
              <a:t>9/17/2013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0C2AEC2-06BE-492A-A82A-4C7A7DE64F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12E3DC-247A-4A8C-8C84-3E30F329E08E}"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2AEC2-06BE-492A-A82A-4C7A7DE64F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112E3DC-247A-4A8C-8C84-3E30F329E08E}" type="datetimeFigureOut">
              <a:rPr lang="en-US" smtClean="0"/>
              <a:pPr/>
              <a:t>9/17/2013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0C2AEC2-06BE-492A-A82A-4C7A7DE64F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jpe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carseatscolorado.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3.emf"/><Relationship Id="rId5" Type="http://schemas.openxmlformats.org/officeDocument/2006/relationships/oleObject" Target="../embeddings/oleObject2.bin"/><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email@email.com" TargetMode="Externa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2jGKKzxmZds&amp;feature=player_embedde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3600" dirty="0" smtClean="0"/>
              <a:t>Child Passenger Safety for Law Enforcement</a:t>
            </a:r>
            <a:endParaRPr lang="en-US" sz="3600" dirty="0"/>
          </a:p>
        </p:txBody>
      </p:sp>
      <p:pic>
        <p:nvPicPr>
          <p:cNvPr id="5" name="Picture 4"/>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795198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Children (8 – 16 Years)</a:t>
            </a:r>
            <a:endParaRPr lang="en-US" dirty="0"/>
          </a:p>
        </p:txBody>
      </p:sp>
      <p:sp>
        <p:nvSpPr>
          <p:cNvPr id="2" name="Content Placeholder 1"/>
          <p:cNvSpPr>
            <a:spLocks noGrp="1"/>
          </p:cNvSpPr>
          <p:nvPr>
            <p:ph idx="1"/>
          </p:nvPr>
        </p:nvSpPr>
        <p:spPr>
          <a:xfrm>
            <a:off x="822960" y="1981200"/>
            <a:ext cx="7520940" cy="2699277"/>
          </a:xfrm>
        </p:spPr>
        <p:txBody>
          <a:bodyPr>
            <a:normAutofit/>
          </a:bodyPr>
          <a:lstStyle/>
          <a:p>
            <a:pPr>
              <a:buFont typeface="Arial" pitchFamily="34" charset="0"/>
              <a:buChar char="•"/>
            </a:pPr>
            <a:r>
              <a:rPr lang="en-US" sz="1800" dirty="0" smtClean="0"/>
              <a:t>Booster seat or vehicle seat belt.</a:t>
            </a:r>
          </a:p>
          <a:p>
            <a:pPr>
              <a:buFont typeface="Arial" pitchFamily="34" charset="0"/>
              <a:buChar char="•"/>
            </a:pPr>
            <a:r>
              <a:rPr lang="en-US" sz="1800" dirty="0" smtClean="0"/>
              <a:t>Children may remain in a car seat or booster seat beyond stated age as long as they fall within the car seat manufacturer’s instructions and weight requirements, for safety. </a:t>
            </a:r>
            <a:endParaRPr lang="en-US" sz="1800" dirty="0"/>
          </a:p>
        </p:txBody>
      </p:sp>
      <p:sp>
        <p:nvSpPr>
          <p:cNvPr id="5" name="Text Placeholder 4"/>
          <p:cNvSpPr>
            <a:spLocks noGrp="1"/>
          </p:cNvSpPr>
          <p:nvPr>
            <p:ph type="body" idx="4294967295"/>
          </p:nvPr>
        </p:nvSpPr>
        <p:spPr>
          <a:xfrm>
            <a:off x="457200" y="1447800"/>
            <a:ext cx="3200400" cy="549275"/>
          </a:xfrm>
        </p:spPr>
        <p:txBody>
          <a:bodyPr/>
          <a:lstStyle/>
          <a:p>
            <a:r>
              <a:rPr lang="en-US" b="1" spc="0" dirty="0">
                <a:latin typeface="Arial Black" pitchFamily="34" charset="0"/>
                <a:cs typeface="Aharoni" pitchFamily="2" charset="-79"/>
              </a:rPr>
              <a:t>Statute 42-4-236 (2)(</a:t>
            </a:r>
            <a:r>
              <a:rPr lang="en-US" b="1" spc="0" dirty="0" smtClean="0">
                <a:latin typeface="Arial Black" pitchFamily="34" charset="0"/>
                <a:cs typeface="Aharoni" pitchFamily="2" charset="-79"/>
              </a:rPr>
              <a:t>a)</a:t>
            </a:r>
            <a:endParaRPr lang="en-US" b="1" spc="0" dirty="0">
              <a:latin typeface="Arial Black" pitchFamily="34" charset="0"/>
              <a:cs typeface="Aharoni" pitchFamily="2" charset="-79"/>
            </a:endParaRPr>
          </a:p>
          <a:p>
            <a:endParaRPr lang="en-US" dirty="0"/>
          </a:p>
        </p:txBody>
      </p:sp>
      <p:pic>
        <p:nvPicPr>
          <p:cNvPr id="4" name="Picture 3"/>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5109031"/>
            <a:ext cx="147637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435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BEST PRACTICES</a:t>
            </a:r>
            <a:endParaRPr lang="en-US" dirty="0"/>
          </a:p>
        </p:txBody>
      </p:sp>
      <p:sp>
        <p:nvSpPr>
          <p:cNvPr id="2" name="Content Placeholder 1"/>
          <p:cNvSpPr>
            <a:spLocks noGrp="1"/>
          </p:cNvSpPr>
          <p:nvPr>
            <p:ph idx="1"/>
          </p:nvPr>
        </p:nvSpPr>
        <p:spPr>
          <a:xfrm>
            <a:off x="822960" y="914400"/>
            <a:ext cx="7520940" cy="3766077"/>
          </a:xfrm>
        </p:spPr>
        <p:txBody>
          <a:bodyPr>
            <a:normAutofit/>
          </a:bodyPr>
          <a:lstStyle/>
          <a:p>
            <a:pPr algn="ctr"/>
            <a:r>
              <a:rPr lang="en-US" sz="1800" dirty="0" smtClean="0">
                <a:solidFill>
                  <a:srgbClr val="FF0000"/>
                </a:solidFill>
              </a:rPr>
              <a:t>THIS MEANS TRANSPORTING A CHILD IN THE SAFEST WAY POSSIBLE WHILE USING CHILD SAFETY SEATS CORRECTLY AND WITHIN THE GUIDELINES OF THE COLORADO LAW.</a:t>
            </a:r>
          </a:p>
          <a:p>
            <a:pPr>
              <a:buFont typeface="Arial" pitchFamily="34" charset="0"/>
              <a:buChar char="•"/>
            </a:pPr>
            <a:r>
              <a:rPr lang="en-US" dirty="0" smtClean="0"/>
              <a:t>Children should ride rear facing until at least age 2 or until children have reached the maximum ht &amp; wt limit of the convertible car seat.</a:t>
            </a:r>
          </a:p>
          <a:p>
            <a:pPr>
              <a:buFont typeface="Arial" pitchFamily="34" charset="0"/>
              <a:buChar char="•"/>
            </a:pPr>
            <a:r>
              <a:rPr lang="en-US" dirty="0" smtClean="0"/>
              <a:t>Forward Facing -use a harnessed seat up to the maximum ht &amp; wt limit for the car seat.</a:t>
            </a:r>
          </a:p>
          <a:p>
            <a:pPr>
              <a:buFont typeface="Arial" pitchFamily="34" charset="0"/>
              <a:buChar char="•"/>
            </a:pPr>
            <a:r>
              <a:rPr lang="en-US" dirty="0" smtClean="0"/>
              <a:t>Use a booster seat until child fits correctly in a vehicle lap and shoulder belt – 5 step test (about 4”9”)</a:t>
            </a:r>
          </a:p>
          <a:p>
            <a:pPr>
              <a:buFont typeface="Arial" pitchFamily="34" charset="0"/>
              <a:buChar char="•"/>
            </a:pPr>
            <a:r>
              <a:rPr lang="en-US" dirty="0" smtClean="0"/>
              <a:t>All children under the age of 13 should ride in the back seat. (not a teenager – back seat)</a:t>
            </a:r>
            <a:endParaRPr lang="en-US" dirty="0"/>
          </a:p>
        </p:txBody>
      </p:sp>
      <p:pic>
        <p:nvPicPr>
          <p:cNvPr id="4" name="Picture 3"/>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spTree>
    <p:extLst>
      <p:ext uri="{BB962C8B-B14F-4D97-AF65-F5344CB8AC3E}">
        <p14:creationId xmlns:p14="http://schemas.microsoft.com/office/powerpoint/2010/main" val="9294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 ABOUT CPS LAW</a:t>
            </a:r>
            <a:endParaRPr lang="en-US" dirty="0"/>
          </a:p>
        </p:txBody>
      </p:sp>
      <p:sp>
        <p:nvSpPr>
          <p:cNvPr id="3" name="Text Placeholder 2"/>
          <p:cNvSpPr>
            <a:spLocks noGrp="1"/>
          </p:cNvSpPr>
          <p:nvPr>
            <p:ph type="body" idx="1"/>
          </p:nvPr>
        </p:nvSpPr>
        <p:spPr/>
        <p:txBody>
          <a:bodyPr/>
          <a:lstStyle/>
          <a:p>
            <a:r>
              <a:rPr lang="en-US" b="1" spc="0" dirty="0" smtClean="0">
                <a:latin typeface="Arial Black" pitchFamily="34" charset="0"/>
                <a:cs typeface="Aharoni" pitchFamily="2" charset="-79"/>
              </a:rPr>
              <a:t>ENFORCEMENT ACTION</a:t>
            </a:r>
            <a:endParaRPr lang="en-US" b="1" spc="0" dirty="0">
              <a:latin typeface="Arial Black" pitchFamily="34" charset="0"/>
              <a:cs typeface="Aharoni" pitchFamily="2" charset="-79"/>
            </a:endParaRPr>
          </a:p>
          <a:p>
            <a:endParaRPr lang="en-US" dirty="0"/>
          </a:p>
        </p:txBody>
      </p:sp>
      <p:sp>
        <p:nvSpPr>
          <p:cNvPr id="4" name="Content Placeholder 3"/>
          <p:cNvSpPr>
            <a:spLocks noGrp="1"/>
          </p:cNvSpPr>
          <p:nvPr>
            <p:ph sz="half" idx="2"/>
          </p:nvPr>
        </p:nvSpPr>
        <p:spPr>
          <a:xfrm>
            <a:off x="838200" y="1371600"/>
            <a:ext cx="3200400" cy="3108960"/>
          </a:xfrm>
        </p:spPr>
        <p:txBody>
          <a:bodyPr>
            <a:normAutofit lnSpcReduction="10000"/>
          </a:bodyPr>
          <a:lstStyle/>
          <a:p>
            <a:pPr>
              <a:buFont typeface="Arial" pitchFamily="34" charset="0"/>
              <a:buChar char="•"/>
            </a:pPr>
            <a:r>
              <a:rPr lang="en-US" dirty="0" smtClean="0"/>
              <a:t>If the parent is in vehicle, the parent gets the ticket.</a:t>
            </a:r>
          </a:p>
          <a:p>
            <a:pPr>
              <a:buFont typeface="Arial" pitchFamily="34" charset="0"/>
              <a:buChar char="•"/>
            </a:pPr>
            <a:r>
              <a:rPr lang="en-US" dirty="0" smtClean="0"/>
              <a:t>Violation of this law shall not constitute negligence per se or contributory negligence per se.</a:t>
            </a:r>
          </a:p>
          <a:p>
            <a:pPr>
              <a:buFont typeface="Arial" pitchFamily="34" charset="0"/>
              <a:buChar char="•"/>
            </a:pPr>
            <a:endParaRPr lang="en-US" dirty="0"/>
          </a:p>
        </p:txBody>
      </p:sp>
      <p:sp>
        <p:nvSpPr>
          <p:cNvPr id="5" name="Text Placeholder 4"/>
          <p:cNvSpPr>
            <a:spLocks noGrp="1"/>
          </p:cNvSpPr>
          <p:nvPr>
            <p:ph type="body" sz="quarter" idx="3"/>
          </p:nvPr>
        </p:nvSpPr>
        <p:spPr/>
        <p:txBody>
          <a:bodyPr/>
          <a:lstStyle/>
          <a:p>
            <a:r>
              <a:rPr lang="en-US" b="1" spc="0" dirty="0" smtClean="0">
                <a:latin typeface="Arial Black" pitchFamily="34" charset="0"/>
                <a:cs typeface="Aharoni" pitchFamily="2" charset="-79"/>
              </a:rPr>
              <a:t>EXEMPTIONS</a:t>
            </a:r>
            <a:endParaRPr lang="en-US" b="1" spc="0" dirty="0">
              <a:latin typeface="Arial Black" pitchFamily="34" charset="0"/>
              <a:cs typeface="Aharoni" pitchFamily="2" charset="-79"/>
            </a:endParaRPr>
          </a:p>
          <a:p>
            <a:endParaRPr lang="en-US" dirty="0"/>
          </a:p>
        </p:txBody>
      </p:sp>
      <p:sp>
        <p:nvSpPr>
          <p:cNvPr id="6" name="Content Placeholder 5"/>
          <p:cNvSpPr>
            <a:spLocks noGrp="1"/>
          </p:cNvSpPr>
          <p:nvPr>
            <p:ph sz="quarter" idx="4"/>
          </p:nvPr>
        </p:nvSpPr>
        <p:spPr>
          <a:xfrm>
            <a:off x="4724400" y="1447800"/>
            <a:ext cx="3200400" cy="3108960"/>
          </a:xfrm>
        </p:spPr>
        <p:txBody>
          <a:bodyPr>
            <a:normAutofit fontScale="70000" lnSpcReduction="20000"/>
          </a:bodyPr>
          <a:lstStyle/>
          <a:p>
            <a:pPr>
              <a:buFont typeface="Arial" pitchFamily="34" charset="0"/>
              <a:buChar char="•"/>
            </a:pPr>
            <a:r>
              <a:rPr lang="en-US" dirty="0" smtClean="0"/>
              <a:t>Minor Driver</a:t>
            </a:r>
          </a:p>
          <a:p>
            <a:pPr lvl="2">
              <a:buFont typeface="Arial" pitchFamily="34" charset="0"/>
              <a:buChar char="•"/>
            </a:pPr>
            <a:r>
              <a:rPr lang="en-US" dirty="0" smtClean="0"/>
              <a:t>Enforcement action should be GDL, not CPS.</a:t>
            </a:r>
          </a:p>
          <a:p>
            <a:pPr>
              <a:buFont typeface="Arial" pitchFamily="34" charset="0"/>
              <a:buChar char="•"/>
            </a:pPr>
            <a:r>
              <a:rPr lang="en-US" dirty="0" smtClean="0"/>
              <a:t>Medical Emergencies</a:t>
            </a:r>
          </a:p>
          <a:p>
            <a:pPr>
              <a:buFont typeface="Arial" pitchFamily="34" charset="0"/>
              <a:buChar char="•"/>
            </a:pPr>
            <a:r>
              <a:rPr lang="en-US" dirty="0" smtClean="0"/>
              <a:t>Taxi’s, Busses, Shuttle Vans, Etc.</a:t>
            </a:r>
          </a:p>
          <a:p>
            <a:pPr>
              <a:buFont typeface="Arial" pitchFamily="34" charset="0"/>
              <a:buChar char="•"/>
            </a:pPr>
            <a:r>
              <a:rPr lang="en-US" dirty="0" smtClean="0"/>
              <a:t>RV’s.</a:t>
            </a:r>
          </a:p>
          <a:p>
            <a:pPr>
              <a:buFont typeface="Arial" pitchFamily="34" charset="0"/>
              <a:buChar char="•"/>
            </a:pPr>
            <a:r>
              <a:rPr lang="en-US" dirty="0" smtClean="0"/>
              <a:t>Commercial Vehicle Operated by a Day Care Facility. </a:t>
            </a:r>
          </a:p>
          <a:p>
            <a:pPr lvl="2">
              <a:buFont typeface="Arial" pitchFamily="34" charset="0"/>
              <a:buChar char="•"/>
            </a:pPr>
            <a:r>
              <a:rPr lang="en-US" dirty="0" smtClean="0"/>
              <a:t>Does not constitute CMV until 16+ passengers. Look for License Endorsement.</a:t>
            </a:r>
          </a:p>
        </p:txBody>
      </p:sp>
      <p:pic>
        <p:nvPicPr>
          <p:cNvPr id="7" name="Picture 6"/>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spTree>
    <p:extLst>
      <p:ext uri="{BB962C8B-B14F-4D97-AF65-F5344CB8AC3E}">
        <p14:creationId xmlns:p14="http://schemas.microsoft.com/office/powerpoint/2010/main" val="386037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1000"/>
                                        <p:tgtEl>
                                          <p:spTgt spid="6">
                                            <p:txEl>
                                              <p:pRg st="4" end="4"/>
                                            </p:txEl>
                                          </p:spTgt>
                                        </p:tgtEl>
                                      </p:cBhvr>
                                    </p:animEffect>
                                    <p:anim calcmode="lin" valueType="num">
                                      <p:cBhvr>
                                        <p:cTn id="3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1000"/>
                                        <p:tgtEl>
                                          <p:spTgt spid="6">
                                            <p:txEl>
                                              <p:pRg st="5" end="5"/>
                                            </p:txEl>
                                          </p:spTgt>
                                        </p:tgtEl>
                                      </p:cBhvr>
                                    </p:animEffect>
                                    <p:anim calcmode="lin" valueType="num">
                                      <p:cBhvr>
                                        <p:cTn id="4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fade">
                                      <p:cBhvr>
                                        <p:cTn id="44" dur="1000"/>
                                        <p:tgtEl>
                                          <p:spTgt spid="6">
                                            <p:txEl>
                                              <p:pRg st="6" end="6"/>
                                            </p:txEl>
                                          </p:spTgt>
                                        </p:tgtEl>
                                      </p:cBhvr>
                                    </p:animEffect>
                                    <p:anim calcmode="lin" valueType="num">
                                      <p:cBhvr>
                                        <p:cTn id="4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descr="Car Seat\Rear-Facing\Base&#10;Car Seat\Rear-Facing\Angle Indica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1990" y="1676400"/>
            <a:ext cx="51435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IS it installed according to the manufacturer’s instructions?</a:t>
            </a:r>
            <a:endParaRPr lang="en-US" dirty="0"/>
          </a:p>
        </p:txBody>
      </p:sp>
      <p:sp>
        <p:nvSpPr>
          <p:cNvPr id="3" name="Content Placeholder 2"/>
          <p:cNvSpPr>
            <a:spLocks noGrp="1"/>
          </p:cNvSpPr>
          <p:nvPr>
            <p:ph idx="1"/>
          </p:nvPr>
        </p:nvSpPr>
        <p:spPr/>
        <p:txBody>
          <a:bodyPr>
            <a:normAutofit/>
          </a:bodyPr>
          <a:lstStyle/>
          <a:p>
            <a:pPr lvl="0">
              <a:buAutoNum type="arabicPeriod"/>
            </a:pPr>
            <a:r>
              <a:rPr lang="en-US" dirty="0" smtClean="0"/>
              <a:t>Angle for Rear Facing Seats</a:t>
            </a:r>
          </a:p>
          <a:p>
            <a:pPr marL="0" lvl="0" indent="0"/>
            <a:endParaRPr lang="en-US" dirty="0" smtClean="0"/>
          </a:p>
          <a:p>
            <a:pPr lvl="0"/>
            <a:endParaRPr lang="en-US" dirty="0" smtClean="0"/>
          </a:p>
          <a:p>
            <a:pPr lvl="0"/>
            <a:endParaRPr lang="en-US" dirty="0"/>
          </a:p>
        </p:txBody>
      </p:sp>
      <p:pic>
        <p:nvPicPr>
          <p:cNvPr id="4" name="Picture 3"/>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pic>
        <p:nvPicPr>
          <p:cNvPr id="8194" name="Picture 2" descr="C:\Users\hcobler\AppData\Local\Microsoft\Windows\Temporary Internet Files\Content.IE5\5DQCIYW0\111108_NHTSA_642_v1_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1447800"/>
            <a:ext cx="28956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hcobler\Dropbox\Camera Uploads\2012-08-21 13.46.3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6513" y="1676400"/>
            <a:ext cx="36068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hcobler\Dropbox\Camera Uploads\2013-04-03 12.31.2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2514600"/>
            <a:ext cx="4114800" cy="3086100"/>
          </a:xfrm>
          <a:prstGeom prst="rect">
            <a:avLst/>
          </a:prstGeom>
          <a:noFill/>
          <a:extLst>
            <a:ext uri="{909E8E84-426E-40DD-AFC4-6F175D3DCCD1}">
              <a14:hiddenFill xmlns:a14="http://schemas.microsoft.com/office/drawing/2010/main">
                <a:solidFill>
                  <a:srgbClr val="FFFFFF"/>
                </a:solidFill>
              </a14:hiddenFill>
            </a:ext>
          </a:extLst>
        </p:spPr>
      </p:pic>
      <p:sp>
        <p:nvSpPr>
          <p:cNvPr id="5" name="Notched Right Arrow 4"/>
          <p:cNvSpPr/>
          <p:nvPr/>
        </p:nvSpPr>
        <p:spPr>
          <a:xfrm>
            <a:off x="4419600" y="4724400"/>
            <a:ext cx="381000" cy="228600"/>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8197" name="Picture 5" descr="C:\Users\hcobler\Dropbox\Camera Uploads\2013-07-19 17.35.5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100" y="1676400"/>
            <a:ext cx="3886200" cy="5181600"/>
          </a:xfrm>
          <a:prstGeom prst="rect">
            <a:avLst/>
          </a:prstGeom>
          <a:noFill/>
          <a:extLst>
            <a:ext uri="{909E8E84-426E-40DD-AFC4-6F175D3DCCD1}">
              <a14:hiddenFill xmlns:a14="http://schemas.microsoft.com/office/drawing/2010/main">
                <a:solidFill>
                  <a:srgbClr val="FFFFFF"/>
                </a:solidFill>
              </a14:hiddenFill>
            </a:ext>
          </a:extLst>
        </p:spPr>
      </p:pic>
      <p:sp>
        <p:nvSpPr>
          <p:cNvPr id="6" name="Notched Right Arrow 5"/>
          <p:cNvSpPr/>
          <p:nvPr/>
        </p:nvSpPr>
        <p:spPr>
          <a:xfrm>
            <a:off x="2747639" y="4533900"/>
            <a:ext cx="762000" cy="381000"/>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200" name="Picture 8" descr="MISUSE Car Seat\Angle Indicato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4200" y="2634171"/>
            <a:ext cx="1400175"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3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20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195"/>
                                        </p:tgtEl>
                                        <p:attrNameLst>
                                          <p:attrName>style.visibility</p:attrName>
                                        </p:attrNameLst>
                                      </p:cBhvr>
                                      <p:to>
                                        <p:strVal val="visible"/>
                                      </p:to>
                                    </p:set>
                                    <p:animEffect transition="in" filter="fade">
                                      <p:cBhvr>
                                        <p:cTn id="16" dur="500"/>
                                        <p:tgtEl>
                                          <p:spTgt spid="819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196"/>
                                        </p:tgtEl>
                                        <p:attrNameLst>
                                          <p:attrName>style.visibility</p:attrName>
                                        </p:attrNameLst>
                                      </p:cBhvr>
                                      <p:to>
                                        <p:strVal val="visible"/>
                                      </p:to>
                                    </p:set>
                                    <p:animEffect transition="in" filter="fade">
                                      <p:cBhvr>
                                        <p:cTn id="21" dur="500"/>
                                        <p:tgtEl>
                                          <p:spTgt spid="819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20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197"/>
                                        </p:tgtEl>
                                        <p:attrNameLst>
                                          <p:attrName>style.visibility</p:attrName>
                                        </p:attrNameLst>
                                      </p:cBhvr>
                                      <p:to>
                                        <p:strVal val="visible"/>
                                      </p:to>
                                    </p:set>
                                    <p:animEffect transition="in" filter="fade">
                                      <p:cBhvr>
                                        <p:cTn id="34" dur="500"/>
                                        <p:tgtEl>
                                          <p:spTgt spid="819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cobler\AppData\Local\Microsoft\Windows\Temporary Internet Files\Content.IE5\O9Z7KK31\051Q2599_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143000"/>
            <a:ext cx="4114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IS it installed according to the manufacturer’s instructions?</a:t>
            </a:r>
            <a:endParaRPr lang="en-US" dirty="0"/>
          </a:p>
        </p:txBody>
      </p:sp>
      <p:sp>
        <p:nvSpPr>
          <p:cNvPr id="3" name="Content Placeholder 2"/>
          <p:cNvSpPr>
            <a:spLocks noGrp="1"/>
          </p:cNvSpPr>
          <p:nvPr>
            <p:ph idx="1"/>
          </p:nvPr>
        </p:nvSpPr>
        <p:spPr/>
        <p:txBody>
          <a:bodyPr>
            <a:normAutofit/>
          </a:bodyPr>
          <a:lstStyle/>
          <a:p>
            <a:pPr marL="0" lvl="0" indent="0"/>
            <a:r>
              <a:rPr lang="en-US" dirty="0" smtClean="0"/>
              <a:t>2. Harness</a:t>
            </a:r>
          </a:p>
          <a:p>
            <a:pPr marL="0" lvl="0" indent="0"/>
            <a:endParaRPr lang="en-US" dirty="0" smtClean="0"/>
          </a:p>
          <a:p>
            <a:pPr marL="0" lvl="0" indent="0"/>
            <a:endParaRPr lang="en-US" dirty="0" smtClean="0"/>
          </a:p>
          <a:p>
            <a:pPr lvl="0"/>
            <a:endParaRPr lang="en-US" dirty="0" smtClean="0"/>
          </a:p>
          <a:p>
            <a:pPr lvl="0"/>
            <a:endParaRPr lang="en-US" dirty="0"/>
          </a:p>
        </p:txBody>
      </p:sp>
      <p:pic>
        <p:nvPicPr>
          <p:cNvPr id="4" name="Picture 3"/>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pic>
        <p:nvPicPr>
          <p:cNvPr id="7171" name="Picture 3" descr="C:\Users\hcobler\AppData\Local\Microsoft\Windows\Temporary Internet Files\Content.IE5\O9Z7KK31\051Q2601_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3177466"/>
            <a:ext cx="52578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hcobler\AppData\Local\Microsoft\Windows\Temporary Internet Files\Content.IE5\R9H5GOEW\051Q2570_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6137" y="1264872"/>
            <a:ext cx="5943600" cy="396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65388" y="1828800"/>
            <a:ext cx="685800" cy="369332"/>
          </a:xfrm>
          <a:prstGeom prst="rect">
            <a:avLst/>
          </a:prstGeom>
          <a:noFill/>
        </p:spPr>
        <p:txBody>
          <a:bodyPr wrap="square" rtlCol="0">
            <a:spAutoFit/>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YES</a:t>
            </a:r>
            <a:endParaRPr lang="en-US" dirty="0"/>
          </a:p>
        </p:txBody>
      </p:sp>
      <p:pic>
        <p:nvPicPr>
          <p:cNvPr id="7173" name="Picture 5" descr="C:\Users\hcobler\AppData\Local\Microsoft\Windows\Temporary Internet Files\Content.IE5\BHLK65M1\111108NHTSA1875misuse_v1_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1552483"/>
            <a:ext cx="3660588" cy="3733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2198" y="1736467"/>
            <a:ext cx="120577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174" name="Picture 6" descr="C:\Users\hcobler\AppData\Local\Microsoft\Windows\Temporary Internet Files\Content.IE5\R9H5GOEW\111108_NHTSA_1783_v1_H.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351" y="3375004"/>
            <a:ext cx="4154424" cy="33076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98638" y="3701534"/>
            <a:ext cx="685800" cy="369332"/>
          </a:xfrm>
          <a:prstGeom prst="rect">
            <a:avLst/>
          </a:prstGeom>
          <a:noFill/>
        </p:spPr>
        <p:txBody>
          <a:bodyPr wrap="square" rtlCol="0">
            <a:spAutoFit/>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YES</a:t>
            </a:r>
            <a:endParaRPr lang="en-US" dirty="0"/>
          </a:p>
        </p:txBody>
      </p:sp>
    </p:spTree>
    <p:extLst>
      <p:ext uri="{BB962C8B-B14F-4D97-AF65-F5344CB8AC3E}">
        <p14:creationId xmlns:p14="http://schemas.microsoft.com/office/powerpoint/2010/main" val="244006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73"/>
                                        </p:tgtEl>
                                        <p:attrNameLst>
                                          <p:attrName>style.visibility</p:attrName>
                                        </p:attrNameLst>
                                      </p:cBhvr>
                                      <p:to>
                                        <p:strVal val="visible"/>
                                      </p:to>
                                    </p:set>
                                    <p:animEffect transition="in" filter="fade">
                                      <p:cBhvr>
                                        <p:cTn id="23" dur="500"/>
                                        <p:tgtEl>
                                          <p:spTgt spid="7173"/>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174"/>
                                        </p:tgtEl>
                                        <p:attrNameLst>
                                          <p:attrName>style.visibility</p:attrName>
                                        </p:attrNameLst>
                                      </p:cBhvr>
                                      <p:to>
                                        <p:strVal val="visible"/>
                                      </p:to>
                                    </p:set>
                                    <p:animEffect transition="in" filter="fade">
                                      <p:cBhvr>
                                        <p:cTn id="30" dur="500"/>
                                        <p:tgtEl>
                                          <p:spTgt spid="7174"/>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ar Seat\Forward-Facing with Harness&#10;Installation\Seat Belt and Te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733800"/>
            <a:ext cx="2438400" cy="28583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IS it installed according to the manufacturer’s instructions?</a:t>
            </a:r>
            <a:endParaRPr lang="en-US" dirty="0"/>
          </a:p>
        </p:txBody>
      </p:sp>
      <p:sp>
        <p:nvSpPr>
          <p:cNvPr id="3" name="Content Placeholder 2"/>
          <p:cNvSpPr>
            <a:spLocks noGrp="1"/>
          </p:cNvSpPr>
          <p:nvPr>
            <p:ph idx="1"/>
          </p:nvPr>
        </p:nvSpPr>
        <p:spPr/>
        <p:txBody>
          <a:bodyPr>
            <a:normAutofit/>
          </a:bodyPr>
          <a:lstStyle/>
          <a:p>
            <a:pPr marL="0" lvl="0" indent="0"/>
            <a:r>
              <a:rPr lang="en-US" dirty="0" smtClean="0"/>
              <a:t>3. Attaching the seat to the vehicle</a:t>
            </a:r>
          </a:p>
          <a:p>
            <a:pPr marL="0" lvl="0" indent="0"/>
            <a:endParaRPr lang="en-US" dirty="0" smtClean="0"/>
          </a:p>
          <a:p>
            <a:pPr marL="0" lvl="0" indent="0"/>
            <a:endParaRPr lang="en-US" dirty="0" smtClean="0"/>
          </a:p>
          <a:p>
            <a:pPr marL="0" lvl="0" indent="0"/>
            <a:endParaRPr lang="en-US" dirty="0" smtClean="0"/>
          </a:p>
          <a:p>
            <a:pPr lvl="0"/>
            <a:endParaRPr lang="en-US" dirty="0" smtClean="0"/>
          </a:p>
          <a:p>
            <a:pPr lvl="0"/>
            <a:endParaRPr lang="en-US" dirty="0"/>
          </a:p>
        </p:txBody>
      </p:sp>
      <p:pic>
        <p:nvPicPr>
          <p:cNvPr id="4" name="Picture 3"/>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pic>
        <p:nvPicPr>
          <p:cNvPr id="10242" name="Picture 2" descr="lower anch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581400"/>
            <a:ext cx="35052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eth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1524000"/>
            <a:ext cx="3429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ar Seat\Rear-Facing\Base&#10;LATCH\Lower Anchor Attachmen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1714870"/>
            <a:ext cx="39624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1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installed according to the manufacturer’s instructions?</a:t>
            </a:r>
            <a:endParaRPr lang="en-US" dirty="0"/>
          </a:p>
        </p:txBody>
      </p:sp>
      <p:sp>
        <p:nvSpPr>
          <p:cNvPr id="3" name="Content Placeholder 2"/>
          <p:cNvSpPr>
            <a:spLocks noGrp="1"/>
          </p:cNvSpPr>
          <p:nvPr>
            <p:ph idx="1"/>
          </p:nvPr>
        </p:nvSpPr>
        <p:spPr/>
        <p:txBody>
          <a:bodyPr>
            <a:normAutofit/>
          </a:bodyPr>
          <a:lstStyle/>
          <a:p>
            <a:pPr marL="0" lvl="0" indent="0"/>
            <a:r>
              <a:rPr lang="en-US" dirty="0" smtClean="0"/>
              <a:t>4. Booster Seat</a:t>
            </a:r>
          </a:p>
          <a:p>
            <a:pPr marL="0" lvl="0" indent="0"/>
            <a:endParaRPr lang="en-US" dirty="0" smtClean="0"/>
          </a:p>
          <a:p>
            <a:pPr marL="0" lvl="0" indent="0"/>
            <a:endParaRPr lang="en-US" dirty="0" smtClean="0"/>
          </a:p>
          <a:p>
            <a:pPr lvl="0"/>
            <a:endParaRPr lang="en-US" dirty="0" smtClean="0"/>
          </a:p>
          <a:p>
            <a:pPr lvl="0"/>
            <a:endParaRPr lang="en-US" dirty="0"/>
          </a:p>
        </p:txBody>
      </p:sp>
      <p:pic>
        <p:nvPicPr>
          <p:cNvPr id="4" name="Picture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pic>
        <p:nvPicPr>
          <p:cNvPr id="11266" name="Picture 2" descr="C:\Users\hcobler\AppData\Local\Microsoft\Windows\Temporary Internet Files\Content.IE5\5DQCIYW0\3095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676400"/>
            <a:ext cx="2730838"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ar Seat\Boost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25332"/>
          <a:stretch/>
        </p:blipFill>
        <p:spPr bwMode="auto">
          <a:xfrm>
            <a:off x="4981157" y="1262109"/>
            <a:ext cx="3840480" cy="306705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hcobler\AppData\Local\Microsoft\Windows\Temporary Internet Files\Content.IE5\R9H5GOEW\2701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6113" y="1852659"/>
            <a:ext cx="3227354"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57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 calcmode="lin" valueType="num">
                                      <p:cBhvr additive="base">
                                        <p:cTn id="13" dur="500" fill="hold"/>
                                        <p:tgtEl>
                                          <p:spTgt spid="11267"/>
                                        </p:tgtEl>
                                        <p:attrNameLst>
                                          <p:attrName>ppt_x</p:attrName>
                                        </p:attrNameLst>
                                      </p:cBhvr>
                                      <p:tavLst>
                                        <p:tav tm="0">
                                          <p:val>
                                            <p:strVal val="#ppt_x"/>
                                          </p:val>
                                        </p:tav>
                                        <p:tav tm="100000">
                                          <p:val>
                                            <p:strVal val="#ppt_x"/>
                                          </p:val>
                                        </p:tav>
                                      </p:tavLst>
                                    </p:anim>
                                    <p:anim calcmode="lin" valueType="num">
                                      <p:cBhvr additive="base">
                                        <p:cTn id="14"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9"/>
                                        </p:tgtEl>
                                        <p:attrNameLst>
                                          <p:attrName>style.visibility</p:attrName>
                                        </p:attrNameLst>
                                      </p:cBhvr>
                                      <p:to>
                                        <p:strVal val="visible"/>
                                      </p:to>
                                    </p:set>
                                    <p:anim calcmode="lin" valueType="num">
                                      <p:cBhvr additive="base">
                                        <p:cTn id="19" dur="500" fill="hold"/>
                                        <p:tgtEl>
                                          <p:spTgt spid="11269"/>
                                        </p:tgtEl>
                                        <p:attrNameLst>
                                          <p:attrName>ppt_x</p:attrName>
                                        </p:attrNameLst>
                                      </p:cBhvr>
                                      <p:tavLst>
                                        <p:tav tm="0">
                                          <p:val>
                                            <p:strVal val="#ppt_x"/>
                                          </p:val>
                                        </p:tav>
                                        <p:tav tm="100000">
                                          <p:val>
                                            <p:strVal val="#ppt_x"/>
                                          </p:val>
                                        </p:tav>
                                      </p:tavLst>
                                    </p:anim>
                                    <p:anim calcmode="lin" valueType="num">
                                      <p:cBhvr additive="base">
                                        <p:cTn id="20"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a:t>
            </a:r>
            <a:endParaRPr lang="en-US" dirty="0"/>
          </a:p>
        </p:txBody>
      </p:sp>
      <p:sp>
        <p:nvSpPr>
          <p:cNvPr id="3" name="Content Placeholder 2"/>
          <p:cNvSpPr>
            <a:spLocks noGrp="1"/>
          </p:cNvSpPr>
          <p:nvPr>
            <p:ph idx="1"/>
          </p:nvPr>
        </p:nvSpPr>
        <p:spPr/>
        <p:txBody>
          <a:bodyPr>
            <a:normAutofit/>
          </a:bodyPr>
          <a:lstStyle/>
          <a:p>
            <a:r>
              <a:rPr lang="en-US" dirty="0" smtClean="0"/>
              <a:t>The Seat Looks unusual:</a:t>
            </a:r>
          </a:p>
          <a:p>
            <a:pPr>
              <a:buFont typeface="Arial" pitchFamily="34" charset="0"/>
              <a:buChar char="•"/>
            </a:pPr>
            <a:r>
              <a:rPr lang="en-US" dirty="0" smtClean="0"/>
              <a:t>Look for the FMVSS label. </a:t>
            </a:r>
          </a:p>
          <a:p>
            <a:pPr lvl="2">
              <a:buFont typeface="Arial" pitchFamily="34" charset="0"/>
              <a:buChar char="•"/>
            </a:pPr>
            <a:r>
              <a:rPr lang="en-US" dirty="0" smtClean="0"/>
              <a:t>All child restraint systems certified to FMVSS standards (as required by law) must have an FMVSS label attached to the seat.</a:t>
            </a:r>
          </a:p>
          <a:p>
            <a:pPr>
              <a:buFont typeface="Arial" pitchFamily="34" charset="0"/>
              <a:buChar char="•"/>
            </a:pPr>
            <a:endParaRPr lang="en-US" dirty="0"/>
          </a:p>
          <a:p>
            <a:pPr marL="0" indent="0"/>
            <a:r>
              <a:rPr lang="en-US" dirty="0" smtClean="0"/>
              <a:t>The Child looks uncomfortable in the seat:</a:t>
            </a:r>
          </a:p>
          <a:p>
            <a:pPr marL="285750" indent="-285750">
              <a:buFont typeface="Arial" pitchFamily="34" charset="0"/>
              <a:buChar char="•"/>
            </a:pPr>
            <a:r>
              <a:rPr lang="en-US" b="0" dirty="0" smtClean="0"/>
              <a:t>If the seat looks too big or too small make sure the child fits the height/weight requirements as listed on the seat labels.</a:t>
            </a:r>
          </a:p>
          <a:p>
            <a:pPr marL="285750" indent="-285750"/>
            <a:endParaRPr lang="en-US" dirty="0" smtClean="0"/>
          </a:p>
          <a:p>
            <a:pPr marL="285750" indent="-285750" algn="ctr"/>
            <a:r>
              <a:rPr lang="en-US" dirty="0" smtClean="0">
                <a:solidFill>
                  <a:srgbClr val="0070C0"/>
                </a:solidFill>
              </a:rPr>
              <a:t>Refer to a certified CPS technician for assistance with proper installation and education this could make all the difference in a crash! </a:t>
            </a:r>
            <a:endParaRPr lang="en-US" dirty="0">
              <a:solidFill>
                <a:srgbClr val="0070C0"/>
              </a:solidFill>
            </a:endParaRPr>
          </a:p>
        </p:txBody>
      </p:sp>
      <p:pic>
        <p:nvPicPr>
          <p:cNvPr id="4" name="Picture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spTree>
    <p:extLst>
      <p:ext uri="{BB962C8B-B14F-4D97-AF65-F5344CB8AC3E}">
        <p14:creationId xmlns:p14="http://schemas.microsoft.com/office/powerpoint/2010/main" val="64846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mobilitybasics.ca/pediatric/images/carb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433636"/>
            <a:ext cx="1905000" cy="122872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a:bodyPr>
          <a:lstStyle/>
          <a:p>
            <a:r>
              <a:rPr lang="en-US" dirty="0" smtClean="0"/>
              <a:t>Not Your Typical Car Seat!</a:t>
            </a:r>
            <a:endParaRPr lang="en-US" dirty="0"/>
          </a:p>
        </p:txBody>
      </p:sp>
      <p:pic>
        <p:nvPicPr>
          <p:cNvPr id="4" name="Picture 3"/>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sp>
        <p:nvSpPr>
          <p:cNvPr id="2" name="Content Placeholder 1"/>
          <p:cNvSpPr>
            <a:spLocks noGrp="1"/>
          </p:cNvSpPr>
          <p:nvPr>
            <p:ph idx="1"/>
          </p:nvPr>
        </p:nvSpPr>
        <p:spPr/>
        <p:txBody>
          <a:bodyPr/>
          <a:lstStyle/>
          <a:p>
            <a:endParaRPr lang="en-US" dirty="0"/>
          </a:p>
        </p:txBody>
      </p:sp>
      <p:pic>
        <p:nvPicPr>
          <p:cNvPr id="13316" name="Picture 4" descr="http://ecx.images-amazon.com/images/I/51t9a3TjYjL._SY450_.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100" y="1257299"/>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hcobler\Dropbox\Camera Uploads\2013-05-03 18.16.3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600" y="1257299"/>
            <a:ext cx="47752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EZ on modifird vest.jpg"/>
          <p:cNvPicPr>
            <a:picLocks noChangeAspect="1"/>
          </p:cNvPicPr>
          <p:nvPr/>
        </p:nvPicPr>
        <p:blipFill>
          <a:blip r:embed="rId7" cstate="print">
            <a:clrChange>
              <a:clrFrom>
                <a:srgbClr val="FFFFFF"/>
              </a:clrFrom>
              <a:clrTo>
                <a:srgbClr val="FFFFFF">
                  <a:alpha val="0"/>
                </a:srgbClr>
              </a:clrTo>
            </a:clrChange>
          </a:blip>
          <a:stretch>
            <a:fillRect/>
          </a:stretch>
        </p:blipFill>
        <p:spPr>
          <a:xfrm>
            <a:off x="5620493" y="1971674"/>
            <a:ext cx="2447925" cy="2571750"/>
          </a:xfrm>
          <a:prstGeom prst="rect">
            <a:avLst/>
          </a:prstGeom>
        </p:spPr>
      </p:pic>
      <p:pic>
        <p:nvPicPr>
          <p:cNvPr id="9" name="Picture 8" descr="http://saferide4kids.com/wp-content/uploads/2013/05/testi_olivi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0018" y="1600200"/>
            <a:ext cx="2157413" cy="298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96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3314"/>
                                        </p:tgtEl>
                                        <p:attrNameLst>
                                          <p:attrName>style.visibility</p:attrName>
                                        </p:attrNameLst>
                                      </p:cBhvr>
                                      <p:to>
                                        <p:strVal val="visible"/>
                                      </p:to>
                                    </p:set>
                                    <p:animEffect transition="in" filter="fade">
                                      <p:cBhvr>
                                        <p:cTn id="23" dur="1000"/>
                                        <p:tgtEl>
                                          <p:spTgt spid="13314"/>
                                        </p:tgtEl>
                                      </p:cBhvr>
                                    </p:animEffect>
                                    <p:anim calcmode="lin" valueType="num">
                                      <p:cBhvr>
                                        <p:cTn id="24" dur="1000" fill="hold"/>
                                        <p:tgtEl>
                                          <p:spTgt spid="13314"/>
                                        </p:tgtEl>
                                        <p:attrNameLst>
                                          <p:attrName>ppt_x</p:attrName>
                                        </p:attrNameLst>
                                      </p:cBhvr>
                                      <p:tavLst>
                                        <p:tav tm="0">
                                          <p:val>
                                            <p:strVal val="#ppt_x"/>
                                          </p:val>
                                        </p:tav>
                                        <p:tav tm="100000">
                                          <p:val>
                                            <p:strVal val="#ppt_x"/>
                                          </p:val>
                                        </p:tav>
                                      </p:tavLst>
                                    </p:anim>
                                    <p:anim calcmode="lin" valueType="num">
                                      <p:cBhvr>
                                        <p:cTn id="25"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Kid’s aren’t cargo!</a:t>
            </a:r>
            <a:endParaRPr lang="en-US" dirty="0"/>
          </a:p>
        </p:txBody>
      </p:sp>
      <p:pic>
        <p:nvPicPr>
          <p:cNvPr id="4" name="Picture 3"/>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pic>
        <p:nvPicPr>
          <p:cNvPr id="2056" name="Picture 8" descr="http://www.sitnews.net/JuneAllen/Bartholomew/99-2-15-13-Ralph_Pick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04" y="1447800"/>
            <a:ext cx="4762500" cy="26955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blogs.cars.com/.a/6a00d83451b3c669e2014e60101f73970c-p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6294" y="990600"/>
            <a:ext cx="3733800" cy="2333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ids in back of repaired tru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124200"/>
            <a:ext cx="3972043" cy="26590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4.bp.blogspot.com/_zGVEP148c5E/THHpzqc2dtI/AAAAAAAADic/zRNlnupqUqg/s1600/P804013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2743200"/>
            <a:ext cx="4662408" cy="349680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rot="19436502">
            <a:off x="1078014" y="2133959"/>
            <a:ext cx="7520940" cy="1968203"/>
          </a:xfrm>
        </p:spPr>
        <p:txBody>
          <a:bodyPr>
            <a:noAutofit/>
          </a:bodyPr>
          <a:lstStyle/>
          <a:p>
            <a:r>
              <a:rPr lang="en-US" sz="4000" dirty="0" smtClean="0">
                <a:solidFill>
                  <a:srgbClr val="FF0000"/>
                </a:solidFill>
              </a:rPr>
              <a:t>No Exemptions – All kids until their 16</a:t>
            </a:r>
            <a:r>
              <a:rPr lang="en-US" sz="4000" baseline="30000" dirty="0" smtClean="0">
                <a:solidFill>
                  <a:srgbClr val="FF0000"/>
                </a:solidFill>
              </a:rPr>
              <a:t>th</a:t>
            </a:r>
            <a:r>
              <a:rPr lang="en-US" sz="4000" dirty="0" smtClean="0">
                <a:solidFill>
                  <a:srgbClr val="FF0000"/>
                </a:solidFill>
              </a:rPr>
              <a:t> Birthday are required to be in a seatbelt or car seat.</a:t>
            </a:r>
            <a:endParaRPr lang="en-US" sz="4000" dirty="0">
              <a:solidFill>
                <a:srgbClr val="FF0000"/>
              </a:solidFill>
            </a:endParaRPr>
          </a:p>
        </p:txBody>
      </p:sp>
    </p:spTree>
    <p:extLst>
      <p:ext uri="{BB962C8B-B14F-4D97-AF65-F5344CB8AC3E}">
        <p14:creationId xmlns:p14="http://schemas.microsoft.com/office/powerpoint/2010/main" val="394203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randombar(horizontal)">
                                      <p:cBhvr>
                                        <p:cTn id="18" dur="500"/>
                                        <p:tgtEl>
                                          <p:spTgt spid="205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circle(in)">
                                      <p:cBhvr>
                                        <p:cTn id="23" dur="20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barn(inVertical)">
                                      <p:cBhvr>
                                        <p:cTn id="2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WHY ARE WE HERE?</a:t>
            </a:r>
            <a:endParaRPr lang="en-US" sz="4000" dirty="0">
              <a:solidFill>
                <a:schemeClr val="tx2"/>
              </a:solidFill>
              <a:latin typeface="Comic Sans MS" pitchFamily="66" charset="0"/>
            </a:endParaRPr>
          </a:p>
        </p:txBody>
      </p:sp>
      <p:sp>
        <p:nvSpPr>
          <p:cNvPr id="3" name="Subtitle 2"/>
          <p:cNvSpPr>
            <a:spLocks noGrp="1"/>
          </p:cNvSpPr>
          <p:nvPr>
            <p:ph idx="1"/>
          </p:nvPr>
        </p:nvSpPr>
        <p:spPr/>
        <p:txBody>
          <a:bodyPr>
            <a:normAutofit/>
          </a:bodyPr>
          <a:lstStyle/>
          <a:p>
            <a:pPr marL="457200" indent="-457200">
              <a:buFont typeface="Arial" pitchFamily="34" charset="0"/>
              <a:buChar char="•"/>
            </a:pPr>
            <a:r>
              <a:rPr lang="en-US" sz="3200" b="0" dirty="0" smtClean="0">
                <a:solidFill>
                  <a:srgbClr val="FF0000"/>
                </a:solidFill>
              </a:rPr>
              <a:t>To </a:t>
            </a:r>
            <a:r>
              <a:rPr lang="en-US" sz="3200" b="0" dirty="0">
                <a:solidFill>
                  <a:srgbClr val="FF0000"/>
                </a:solidFill>
              </a:rPr>
              <a:t>Create an Awareness of the importance of Child Passenger Safety Education &amp; ENFORCEMENT. </a:t>
            </a:r>
          </a:p>
          <a:p>
            <a:pPr marL="457200" indent="-457200">
              <a:buFont typeface="Arial" pitchFamily="34" charset="0"/>
              <a:buChar char="•"/>
            </a:pPr>
            <a:r>
              <a:rPr lang="en-US" sz="3200" b="0" dirty="0" smtClean="0">
                <a:solidFill>
                  <a:srgbClr val="FF0000"/>
                </a:solidFill>
              </a:rPr>
              <a:t>To </a:t>
            </a:r>
            <a:r>
              <a:rPr lang="en-US" sz="3200" b="0" dirty="0">
                <a:solidFill>
                  <a:srgbClr val="FF0000"/>
                </a:solidFill>
              </a:rPr>
              <a:t>work to integrate Child Passenger Safety into our traffic stops. </a:t>
            </a:r>
          </a:p>
        </p:txBody>
      </p:sp>
      <p:pic>
        <p:nvPicPr>
          <p:cNvPr id="6" name="Picture 5"/>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spTree>
    <p:extLst>
      <p:ext uri="{BB962C8B-B14F-4D97-AF65-F5344CB8AC3E}">
        <p14:creationId xmlns:p14="http://schemas.microsoft.com/office/powerpoint/2010/main" val="4255666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Ticket or warning?</a:t>
            </a:r>
            <a:endParaRPr lang="en-US" dirty="0"/>
          </a:p>
        </p:txBody>
      </p:sp>
      <p:sp>
        <p:nvSpPr>
          <p:cNvPr id="3" name="Content Placeholder 2"/>
          <p:cNvSpPr>
            <a:spLocks noGrp="1"/>
          </p:cNvSpPr>
          <p:nvPr>
            <p:ph idx="1"/>
          </p:nvPr>
        </p:nvSpPr>
        <p:spPr/>
        <p:txBody>
          <a:bodyPr>
            <a:normAutofit lnSpcReduction="10000"/>
          </a:bodyPr>
          <a:lstStyle/>
          <a:p>
            <a:r>
              <a:rPr lang="en-US" dirty="0" smtClean="0"/>
              <a:t>It’s up to you!</a:t>
            </a:r>
          </a:p>
          <a:p>
            <a:r>
              <a:rPr lang="en-US" dirty="0" smtClean="0"/>
              <a:t>If you decide to issue a warning</a:t>
            </a:r>
          </a:p>
          <a:p>
            <a:pPr>
              <a:buFont typeface="Arial" pitchFamily="34" charset="0"/>
              <a:buChar char="•"/>
            </a:pPr>
            <a:r>
              <a:rPr lang="en-US" dirty="0" smtClean="0"/>
              <a:t>Please refer them to CPS Team Colorado (A network of over 1,000 certified Child Passenger Technicians across the state).  </a:t>
            </a:r>
            <a:r>
              <a:rPr lang="en-US" dirty="0" smtClean="0">
                <a:solidFill>
                  <a:srgbClr val="0070C0"/>
                </a:solidFill>
                <a:hlinkClick r:id="rId2"/>
              </a:rPr>
              <a:t>www.CarSeatsColorado.com</a:t>
            </a:r>
            <a:r>
              <a:rPr lang="en-US" dirty="0" smtClean="0">
                <a:solidFill>
                  <a:srgbClr val="0070C0"/>
                </a:solidFill>
              </a:rPr>
              <a:t> </a:t>
            </a:r>
          </a:p>
          <a:p>
            <a:pPr>
              <a:buFont typeface="Arial" pitchFamily="34" charset="0"/>
              <a:buChar char="•"/>
            </a:pPr>
            <a:r>
              <a:rPr lang="en-US" dirty="0" smtClean="0"/>
              <a:t>Express the importance of the child’s  safety, every child deserves  the right to be transported safely! </a:t>
            </a:r>
          </a:p>
          <a:p>
            <a:pPr>
              <a:buFont typeface="Arial" pitchFamily="34" charset="0"/>
              <a:buChar char="•"/>
            </a:pPr>
            <a:endParaRPr lang="en-US" dirty="0"/>
          </a:p>
          <a:p>
            <a:pPr marL="0" indent="0"/>
            <a:r>
              <a:rPr lang="en-US" dirty="0" smtClean="0"/>
              <a:t>If you decide to issue a ticket</a:t>
            </a:r>
          </a:p>
          <a:p>
            <a:pPr marL="285750" indent="-285750">
              <a:buFont typeface="Arial" pitchFamily="34" charset="0"/>
              <a:buChar char="•"/>
            </a:pPr>
            <a:r>
              <a:rPr lang="en-US" dirty="0" smtClean="0"/>
              <a:t>You can still refer them to a local CPS Technician.</a:t>
            </a:r>
          </a:p>
          <a:p>
            <a:pPr marL="285750" indent="-285750">
              <a:buFont typeface="Arial" pitchFamily="34" charset="0"/>
              <a:buChar char="•"/>
            </a:pPr>
            <a:r>
              <a:rPr lang="en-US" dirty="0" smtClean="0"/>
              <a:t>Be aware that state statute also says “the fine may be waived if the defendant presents the court with satisfactory evidence of proof of the acquisition, purchase, or rental of a child restraint system by the time of the court appearance.”</a:t>
            </a:r>
          </a:p>
        </p:txBody>
      </p:sp>
      <p:pic>
        <p:nvPicPr>
          <p:cNvPr id="4" name="Picture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spTree>
    <p:extLst>
      <p:ext uri="{BB962C8B-B14F-4D97-AF65-F5344CB8AC3E}">
        <p14:creationId xmlns:p14="http://schemas.microsoft.com/office/powerpoint/2010/main" val="64846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reporting</a:t>
            </a:r>
            <a:endParaRPr lang="en-US" dirty="0"/>
          </a:p>
        </p:txBody>
      </p:sp>
      <p:sp>
        <p:nvSpPr>
          <p:cNvPr id="3" name="Content Placeholder 2"/>
          <p:cNvSpPr>
            <a:spLocks noGrp="1"/>
          </p:cNvSpPr>
          <p:nvPr>
            <p:ph idx="1"/>
          </p:nvPr>
        </p:nvSpPr>
        <p:spPr/>
        <p:txBody>
          <a:bodyPr>
            <a:normAutofit/>
          </a:bodyPr>
          <a:lstStyle/>
          <a:p>
            <a:endParaRPr lang="en-US" dirty="0" smtClean="0"/>
          </a:p>
        </p:txBody>
      </p:sp>
      <p:pic>
        <p:nvPicPr>
          <p:cNvPr id="4" name="Picture 3"/>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76300"/>
            <a:ext cx="4600575"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14" y="1447800"/>
            <a:ext cx="8342744" cy="21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14" y="2060054"/>
            <a:ext cx="798195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6286" y="2964929"/>
            <a:ext cx="7991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46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p:cTn id="12" dur="1000" fill="hold"/>
                                        <p:tgtEl>
                                          <p:spTgt spid="3075"/>
                                        </p:tgtEl>
                                        <p:attrNameLst>
                                          <p:attrName>ppt_w</p:attrName>
                                        </p:attrNameLst>
                                      </p:cBhvr>
                                      <p:tavLst>
                                        <p:tav tm="0">
                                          <p:val>
                                            <p:fltVal val="0"/>
                                          </p:val>
                                        </p:tav>
                                        <p:tav tm="100000">
                                          <p:val>
                                            <p:strVal val="#ppt_w"/>
                                          </p:val>
                                        </p:tav>
                                      </p:tavLst>
                                    </p:anim>
                                    <p:anim calcmode="lin" valueType="num">
                                      <p:cBhvr>
                                        <p:cTn id="13" dur="1000" fill="hold"/>
                                        <p:tgtEl>
                                          <p:spTgt spid="3075"/>
                                        </p:tgtEl>
                                        <p:attrNameLst>
                                          <p:attrName>ppt_h</p:attrName>
                                        </p:attrNameLst>
                                      </p:cBhvr>
                                      <p:tavLst>
                                        <p:tav tm="0">
                                          <p:val>
                                            <p:fltVal val="0"/>
                                          </p:val>
                                        </p:tav>
                                        <p:tav tm="100000">
                                          <p:val>
                                            <p:strVal val="#ppt_h"/>
                                          </p:val>
                                        </p:tav>
                                      </p:tavLst>
                                    </p:anim>
                                    <p:anim calcmode="lin" valueType="num">
                                      <p:cBhvr>
                                        <p:cTn id="14" dur="1000" fill="hold"/>
                                        <p:tgtEl>
                                          <p:spTgt spid="3075"/>
                                        </p:tgtEl>
                                        <p:attrNameLst>
                                          <p:attrName>style.rotation</p:attrName>
                                        </p:attrNameLst>
                                      </p:cBhvr>
                                      <p:tavLst>
                                        <p:tav tm="0">
                                          <p:val>
                                            <p:fltVal val="90"/>
                                          </p:val>
                                        </p:tav>
                                        <p:tav tm="100000">
                                          <p:val>
                                            <p:fltVal val="0"/>
                                          </p:val>
                                        </p:tav>
                                      </p:tavLst>
                                    </p:anim>
                                    <p:animEffect transition="in" filter="fade">
                                      <p:cBhvr>
                                        <p:cTn id="15" dur="1000"/>
                                        <p:tgtEl>
                                          <p:spTgt spid="307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077"/>
                                        </p:tgtEl>
                                        <p:attrNameLst>
                                          <p:attrName>style.visibility</p:attrName>
                                        </p:attrNameLst>
                                      </p:cBhvr>
                                      <p:to>
                                        <p:strVal val="visible"/>
                                      </p:to>
                                    </p:set>
                                    <p:anim calcmode="lin" valueType="num">
                                      <p:cBhvr>
                                        <p:cTn id="20" dur="500" fill="hold"/>
                                        <p:tgtEl>
                                          <p:spTgt spid="3077"/>
                                        </p:tgtEl>
                                        <p:attrNameLst>
                                          <p:attrName>ppt_w</p:attrName>
                                        </p:attrNameLst>
                                      </p:cBhvr>
                                      <p:tavLst>
                                        <p:tav tm="0">
                                          <p:val>
                                            <p:fltVal val="0"/>
                                          </p:val>
                                        </p:tav>
                                        <p:tav tm="100000">
                                          <p:val>
                                            <p:strVal val="#ppt_w"/>
                                          </p:val>
                                        </p:tav>
                                      </p:tavLst>
                                    </p:anim>
                                    <p:anim calcmode="lin" valueType="num">
                                      <p:cBhvr>
                                        <p:cTn id="21" dur="500" fill="hold"/>
                                        <p:tgtEl>
                                          <p:spTgt spid="3077"/>
                                        </p:tgtEl>
                                        <p:attrNameLst>
                                          <p:attrName>ppt_h</p:attrName>
                                        </p:attrNameLst>
                                      </p:cBhvr>
                                      <p:tavLst>
                                        <p:tav tm="0">
                                          <p:val>
                                            <p:fltVal val="0"/>
                                          </p:val>
                                        </p:tav>
                                        <p:tav tm="100000">
                                          <p:val>
                                            <p:strVal val="#ppt_h"/>
                                          </p:val>
                                        </p:tav>
                                      </p:tavLst>
                                    </p:anim>
                                    <p:animEffect transition="in" filter="fade">
                                      <p:cBhvr>
                                        <p:cTn id="22" dur="500"/>
                                        <p:tgtEl>
                                          <p:spTgt spid="307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 calcmode="lin" valueType="num">
                                      <p:cBhvr>
                                        <p:cTn id="27" dur="1000" fill="hold"/>
                                        <p:tgtEl>
                                          <p:spTgt spid="3078"/>
                                        </p:tgtEl>
                                        <p:attrNameLst>
                                          <p:attrName>ppt_w</p:attrName>
                                        </p:attrNameLst>
                                      </p:cBhvr>
                                      <p:tavLst>
                                        <p:tav tm="0">
                                          <p:val>
                                            <p:fltVal val="0"/>
                                          </p:val>
                                        </p:tav>
                                        <p:tav tm="100000">
                                          <p:val>
                                            <p:strVal val="#ppt_w"/>
                                          </p:val>
                                        </p:tav>
                                      </p:tavLst>
                                    </p:anim>
                                    <p:anim calcmode="lin" valueType="num">
                                      <p:cBhvr>
                                        <p:cTn id="28" dur="1000" fill="hold"/>
                                        <p:tgtEl>
                                          <p:spTgt spid="3078"/>
                                        </p:tgtEl>
                                        <p:attrNameLst>
                                          <p:attrName>ppt_h</p:attrName>
                                        </p:attrNameLst>
                                      </p:cBhvr>
                                      <p:tavLst>
                                        <p:tav tm="0">
                                          <p:val>
                                            <p:fltVal val="0"/>
                                          </p:val>
                                        </p:tav>
                                        <p:tav tm="100000">
                                          <p:val>
                                            <p:strVal val="#ppt_h"/>
                                          </p:val>
                                        </p:tav>
                                      </p:tavLst>
                                    </p:anim>
                                    <p:anim calcmode="lin" valueType="num">
                                      <p:cBhvr>
                                        <p:cTn id="29" dur="1000" fill="hold"/>
                                        <p:tgtEl>
                                          <p:spTgt spid="3078"/>
                                        </p:tgtEl>
                                        <p:attrNameLst>
                                          <p:attrName>style.rotation</p:attrName>
                                        </p:attrNameLst>
                                      </p:cBhvr>
                                      <p:tavLst>
                                        <p:tav tm="0">
                                          <p:val>
                                            <p:fltVal val="90"/>
                                          </p:val>
                                        </p:tav>
                                        <p:tav tm="100000">
                                          <p:val>
                                            <p:fltVal val="0"/>
                                          </p:val>
                                        </p:tav>
                                      </p:tavLst>
                                    </p:anim>
                                    <p:animEffect transition="in" filter="fade">
                                      <p:cBhvr>
                                        <p:cTn id="30"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In an emergency!</a:t>
            </a:r>
            <a:endParaRPr lang="en-US" dirty="0"/>
          </a:p>
        </p:txBody>
      </p:sp>
      <p:pic>
        <p:nvPicPr>
          <p:cNvPr id="4" name="Picture 3"/>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416158828"/>
              </p:ext>
            </p:extLst>
          </p:nvPr>
        </p:nvGraphicFramePr>
        <p:xfrm>
          <a:off x="2133600" y="1600200"/>
          <a:ext cx="3884613" cy="3199093"/>
        </p:xfrm>
        <a:graphic>
          <a:graphicData uri="http://schemas.openxmlformats.org/presentationml/2006/ole">
            <mc:AlternateContent xmlns:mc="http://schemas.openxmlformats.org/markup-compatibility/2006">
              <mc:Choice xmlns:v="urn:schemas-microsoft-com:vml" Requires="v">
                <p:oleObj spid="_x0000_s1028" name="Acrobat Document" r:id="rId5" imgW="3884040" imgH="3197880" progId="AcroExch.Document.7">
                  <p:embed/>
                </p:oleObj>
              </mc:Choice>
              <mc:Fallback>
                <p:oleObj name="Acrobat Document" r:id="rId5" imgW="3884040" imgH="3197880" progId="AcroExch.Document.7">
                  <p:embed/>
                  <p:pic>
                    <p:nvPicPr>
                      <p:cNvPr id="0" name="Picture 8"/>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600200"/>
                        <a:ext cx="3884613" cy="3199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82672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CPS In your patrol vehicle</a:t>
            </a:r>
            <a:endParaRPr lang="en-US" dirty="0"/>
          </a:p>
        </p:txBody>
      </p:sp>
      <p:sp>
        <p:nvSpPr>
          <p:cNvPr id="3" name="Content Placeholder 2"/>
          <p:cNvSpPr>
            <a:spLocks noGrp="1"/>
          </p:cNvSpPr>
          <p:nvPr>
            <p:ph idx="1"/>
          </p:nvPr>
        </p:nvSpPr>
        <p:spPr>
          <a:xfrm>
            <a:off x="838200" y="990600"/>
            <a:ext cx="7520940" cy="3945360"/>
          </a:xfrm>
        </p:spPr>
        <p:txBody>
          <a:bodyPr>
            <a:normAutofit lnSpcReduction="10000"/>
          </a:bodyPr>
          <a:lstStyle/>
          <a:p>
            <a:r>
              <a:rPr lang="en-US" sz="1800" dirty="0" smtClean="0"/>
              <a:t>-Ever had to transport someone to a safe location?</a:t>
            </a:r>
          </a:p>
          <a:p>
            <a:r>
              <a:rPr lang="en-US" sz="1800" b="0" dirty="0"/>
              <a:t>  Most police vehicles provide challenges that make it unsafe to transport children in police vehicles </a:t>
            </a:r>
            <a:r>
              <a:rPr lang="en-US" sz="1800" b="0" dirty="0" smtClean="0"/>
              <a:t>because:</a:t>
            </a:r>
          </a:p>
          <a:p>
            <a:endParaRPr lang="en-US" sz="1800" b="0" dirty="0"/>
          </a:p>
          <a:p>
            <a:pPr lvl="1">
              <a:buFont typeface="Arial" pitchFamily="34" charset="0"/>
              <a:buChar char="•"/>
            </a:pPr>
            <a:r>
              <a:rPr lang="en-US" sz="1800" b="0" dirty="0" smtClean="0"/>
              <a:t>Excursion </a:t>
            </a:r>
            <a:r>
              <a:rPr lang="en-US" sz="1800" b="0" dirty="0"/>
              <a:t>limits in vehicles with screens or </a:t>
            </a:r>
            <a:r>
              <a:rPr lang="en-US" sz="1800" b="0" dirty="0" smtClean="0"/>
              <a:t>cages.</a:t>
            </a:r>
          </a:p>
          <a:p>
            <a:pPr marL="116586" lvl="1" indent="-285750">
              <a:buFont typeface="Arial" pitchFamily="34" charset="0"/>
              <a:buChar char="•"/>
            </a:pPr>
            <a:r>
              <a:rPr lang="en-US" sz="1800" b="0" dirty="0" smtClean="0"/>
              <a:t>Hard </a:t>
            </a:r>
            <a:r>
              <a:rPr lang="en-US" sz="1800" b="0" dirty="0"/>
              <a:t>plastic seats don’t allow </a:t>
            </a:r>
            <a:r>
              <a:rPr lang="en-US" sz="1800" b="0" dirty="0" smtClean="0"/>
              <a:t>use.</a:t>
            </a:r>
            <a:endParaRPr lang="en-US" sz="1800" b="0" dirty="0"/>
          </a:p>
          <a:p>
            <a:pPr lvl="1">
              <a:buFont typeface="Arial" pitchFamily="34" charset="0"/>
              <a:buChar char="•"/>
            </a:pPr>
            <a:r>
              <a:rPr lang="en-US" sz="1800" b="0" dirty="0" smtClean="0"/>
              <a:t>Non-factory </a:t>
            </a:r>
            <a:r>
              <a:rPr lang="en-US" sz="1800" b="0" dirty="0"/>
              <a:t>anchor </a:t>
            </a:r>
            <a:r>
              <a:rPr lang="en-US" sz="1800" b="0" dirty="0" smtClean="0"/>
              <a:t>points.</a:t>
            </a:r>
            <a:endParaRPr lang="en-US" sz="1800" b="0" dirty="0"/>
          </a:p>
          <a:p>
            <a:pPr lvl="1">
              <a:buFont typeface="Arial" pitchFamily="34" charset="0"/>
              <a:buChar char="•"/>
            </a:pPr>
            <a:r>
              <a:rPr lang="en-US" sz="1800" b="0" dirty="0" smtClean="0"/>
              <a:t>Additional </a:t>
            </a:r>
            <a:r>
              <a:rPr lang="en-US" sz="1800" b="0" dirty="0"/>
              <a:t>equipment such as data terminals, long guns and other fastened or loose equipment make using the front seat unsafe as </a:t>
            </a:r>
            <a:r>
              <a:rPr lang="en-US" sz="1800" b="0" dirty="0" smtClean="0"/>
              <a:t>well.</a:t>
            </a:r>
          </a:p>
          <a:p>
            <a:pPr lvl="1">
              <a:buFont typeface="Arial" pitchFamily="34" charset="0"/>
              <a:buChar char="•"/>
            </a:pPr>
            <a:endParaRPr lang="en-US" sz="1800" b="0" dirty="0"/>
          </a:p>
          <a:p>
            <a:r>
              <a:rPr lang="en-US" sz="1800" b="0" dirty="0" smtClean="0"/>
              <a:t>Agencies </a:t>
            </a:r>
            <a:r>
              <a:rPr lang="en-US" sz="1800" b="0" dirty="0"/>
              <a:t>often need to look at alternative forms of transportation, such as unmarked vehicles that are free of police hardware, or other agencies such as social services for transportation of </a:t>
            </a:r>
            <a:r>
              <a:rPr lang="en-US" sz="1800" b="0" dirty="0" smtClean="0"/>
              <a:t>children.</a:t>
            </a:r>
            <a:endParaRPr lang="en-US" sz="1800" b="0" dirty="0"/>
          </a:p>
          <a:p>
            <a:endParaRPr lang="en-US" dirty="0"/>
          </a:p>
        </p:txBody>
      </p:sp>
      <p:pic>
        <p:nvPicPr>
          <p:cNvPr id="5" name="Picture 4"/>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spTree>
    <p:extLst>
      <p:ext uri="{BB962C8B-B14F-4D97-AF65-F5344CB8AC3E}">
        <p14:creationId xmlns:p14="http://schemas.microsoft.com/office/powerpoint/2010/main" val="3765785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Enforcement and Education</a:t>
            </a:r>
            <a:endParaRPr lang="en-US" dirty="0"/>
          </a:p>
        </p:txBody>
      </p:sp>
      <p:sp>
        <p:nvSpPr>
          <p:cNvPr id="2" name="Content Placeholder 1"/>
          <p:cNvSpPr>
            <a:spLocks noGrp="1"/>
          </p:cNvSpPr>
          <p:nvPr>
            <p:ph idx="1"/>
          </p:nvPr>
        </p:nvSpPr>
        <p:spPr>
          <a:xfrm>
            <a:off x="822960" y="1100628"/>
            <a:ext cx="7520940" cy="4157172"/>
          </a:xfrm>
        </p:spPr>
        <p:txBody>
          <a:bodyPr/>
          <a:lstStyle/>
          <a:p>
            <a:r>
              <a:rPr lang="en-US" b="1" dirty="0" smtClean="0"/>
              <a:t>TIPS: </a:t>
            </a:r>
          </a:p>
          <a:p>
            <a:pPr>
              <a:buFont typeface="Arial" pitchFamily="34" charset="0"/>
              <a:buChar char="•"/>
            </a:pPr>
            <a:r>
              <a:rPr lang="en-US" dirty="0" smtClean="0"/>
              <a:t>What do I see?</a:t>
            </a:r>
          </a:p>
          <a:p>
            <a:pPr lvl="2">
              <a:buFont typeface="Arial" pitchFamily="34" charset="0"/>
              <a:buChar char="•"/>
            </a:pPr>
            <a:r>
              <a:rPr lang="en-US" dirty="0" smtClean="0"/>
              <a:t>Children in the car… Are they correctly installed? Facing the right direction? Is the </a:t>
            </a:r>
            <a:r>
              <a:rPr lang="en-US" dirty="0"/>
              <a:t>c</a:t>
            </a:r>
            <a:r>
              <a:rPr lang="en-US" dirty="0" smtClean="0"/>
              <a:t>ar seat attached to the vehicle? Major issues? Minor Issues? </a:t>
            </a:r>
          </a:p>
          <a:p>
            <a:pPr>
              <a:buFont typeface="Arial" pitchFamily="34" charset="0"/>
              <a:buChar char="•"/>
            </a:pPr>
            <a:r>
              <a:rPr lang="en-US" dirty="0" smtClean="0"/>
              <a:t>What does that mean?</a:t>
            </a:r>
          </a:p>
          <a:p>
            <a:pPr lvl="2">
              <a:buFont typeface="Arial" pitchFamily="34" charset="0"/>
              <a:buChar char="•"/>
            </a:pPr>
            <a:r>
              <a:rPr lang="en-US" dirty="0" smtClean="0"/>
              <a:t>Incorrect use means the child is not safe. </a:t>
            </a:r>
          </a:p>
          <a:p>
            <a:pPr>
              <a:buFont typeface="Arial" pitchFamily="34" charset="0"/>
              <a:buChar char="•"/>
            </a:pPr>
            <a:r>
              <a:rPr lang="en-US" dirty="0" smtClean="0"/>
              <a:t>What should I do?</a:t>
            </a:r>
          </a:p>
          <a:p>
            <a:pPr lvl="2">
              <a:buFont typeface="Arial" pitchFamily="34" charset="0"/>
              <a:buChar char="•"/>
            </a:pPr>
            <a:r>
              <a:rPr lang="en-US" dirty="0" smtClean="0"/>
              <a:t>Warning/ticket. Education or referral, depending on your knowledge.</a:t>
            </a:r>
          </a:p>
          <a:p>
            <a:pPr>
              <a:buFont typeface="Arial" pitchFamily="34" charset="0"/>
              <a:buChar char="•"/>
            </a:pPr>
            <a:r>
              <a:rPr lang="en-US" dirty="0" smtClean="0"/>
              <a:t>Why is this important?</a:t>
            </a:r>
          </a:p>
          <a:p>
            <a:pPr lvl="2">
              <a:buFont typeface="Arial" pitchFamily="34" charset="0"/>
              <a:buChar char="•"/>
            </a:pPr>
            <a:r>
              <a:rPr lang="en-US" dirty="0" smtClean="0"/>
              <a:t>The goal of traffic enforcement is to improve compliance. We can accomplish this is education and/or enforcement at the same time.</a:t>
            </a:r>
          </a:p>
          <a:p>
            <a:endParaRPr lang="en-US" b="1" dirty="0"/>
          </a:p>
        </p:txBody>
      </p:sp>
      <p:pic>
        <p:nvPicPr>
          <p:cNvPr id="4" name="Picture 3"/>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spTree>
    <p:extLst>
      <p:ext uri="{BB962C8B-B14F-4D97-AF65-F5344CB8AC3E}">
        <p14:creationId xmlns:p14="http://schemas.microsoft.com/office/powerpoint/2010/main" val="3710017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 WORKS</a:t>
            </a:r>
            <a:endParaRPr lang="en-US" dirty="0"/>
          </a:p>
        </p:txBody>
      </p:sp>
      <p:sp>
        <p:nvSpPr>
          <p:cNvPr id="3" name="Content Placeholder 2"/>
          <p:cNvSpPr>
            <a:spLocks noGrp="1"/>
          </p:cNvSpPr>
          <p:nvPr>
            <p:ph idx="1"/>
          </p:nvPr>
        </p:nvSpPr>
        <p:spPr/>
        <p:txBody>
          <a:bodyPr/>
          <a:lstStyle/>
          <a:p>
            <a:r>
              <a:rPr lang="en-US" dirty="0" smtClean="0"/>
              <a:t>-CPS Team Colorado provides education and support to parents and caregivers across Colorado. </a:t>
            </a:r>
          </a:p>
          <a:p>
            <a:r>
              <a:rPr lang="en-US" dirty="0" smtClean="0"/>
              <a:t>-The National Highway Traffic Safety Administration outlines in its prevention strategy that Proper and Continued Enforcement of CPS Laws works to decrease injury rates and increase seatbelt use!</a:t>
            </a:r>
          </a:p>
          <a:p>
            <a:endParaRPr lang="en-US" dirty="0"/>
          </a:p>
          <a:p>
            <a:endParaRPr lang="en-US" dirty="0" smtClean="0"/>
          </a:p>
          <a:p>
            <a:r>
              <a:rPr lang="en-US" dirty="0" smtClean="0"/>
              <a:t>Questions?</a:t>
            </a:r>
          </a:p>
          <a:p>
            <a:endParaRPr lang="en-US" dirty="0"/>
          </a:p>
          <a:p>
            <a:r>
              <a:rPr lang="en-US" dirty="0" smtClean="0">
                <a:hlinkClick r:id="rId2"/>
              </a:rPr>
              <a:t>email@email.com</a:t>
            </a:r>
            <a:r>
              <a:rPr lang="en-US" dirty="0" smtClean="0"/>
              <a:t> </a:t>
            </a:r>
          </a:p>
          <a:p>
            <a:r>
              <a:rPr lang="en-US" dirty="0" smtClean="0"/>
              <a:t>Phone: (123) 345-6789</a:t>
            </a:r>
            <a:endParaRPr lang="en-US" dirty="0"/>
          </a:p>
        </p:txBody>
      </p:sp>
      <p:pic>
        <p:nvPicPr>
          <p:cNvPr id="4" name="Picture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pic>
        <p:nvPicPr>
          <p:cNvPr id="9218" name="Picture 2" descr="C:\Users\hcobler\Dropbox\Camera Uploads\2013-02-28 14.45.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2514600"/>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77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a:xfrm>
            <a:off x="838200" y="914400"/>
            <a:ext cx="7520940" cy="3579849"/>
          </a:xfrm>
        </p:spPr>
        <p:txBody>
          <a:bodyPr/>
          <a:lstStyle/>
          <a:p>
            <a:r>
              <a:rPr lang="en-US" dirty="0" smtClean="0">
                <a:hlinkClick r:id="rId3"/>
              </a:rPr>
              <a:t>http</a:t>
            </a:r>
            <a:r>
              <a:rPr lang="en-US" dirty="0">
                <a:hlinkClick r:id="rId3"/>
              </a:rPr>
              <a:t>://</a:t>
            </a:r>
            <a:r>
              <a:rPr lang="en-US" dirty="0" smtClean="0">
                <a:hlinkClick r:id="rId3"/>
              </a:rPr>
              <a:t>www.youtube.com/watch?v=2jGKKzxmZds&amp;feature=player_embedded</a:t>
            </a:r>
            <a:endParaRPr lang="en-US" dirty="0" smtClean="0"/>
          </a:p>
          <a:p>
            <a:endParaRPr lang="en-US" dirty="0"/>
          </a:p>
        </p:txBody>
      </p:sp>
      <p:pic>
        <p:nvPicPr>
          <p:cNvPr id="4" name="Picture 3"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1371600"/>
            <a:ext cx="4420217" cy="3439005"/>
          </a:xfrm>
          <a:prstGeom prst="rect">
            <a:avLst/>
          </a:prstGeom>
        </p:spPr>
      </p:pic>
      <p:pic>
        <p:nvPicPr>
          <p:cNvPr id="5" name="Picture 4"/>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spTree>
    <p:extLst>
      <p:ext uri="{BB962C8B-B14F-4D97-AF65-F5344CB8AC3E}">
        <p14:creationId xmlns:p14="http://schemas.microsoft.com/office/powerpoint/2010/main" val="3233824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914400"/>
            <a:ext cx="7520940" cy="3579849"/>
          </a:xfrm>
        </p:spPr>
        <p:txBody>
          <a:bodyPr>
            <a:normAutofit/>
          </a:bodyPr>
          <a:lstStyle/>
          <a:p>
            <a:pPr algn="ctr"/>
            <a:r>
              <a:rPr lang="en-US" sz="2800" dirty="0" smtClean="0"/>
              <a:t>CPS – Child Passenger Safety Laws can be confusing as there are numerous elements written into the law. </a:t>
            </a:r>
          </a:p>
          <a:p>
            <a:pPr algn="ctr"/>
            <a:r>
              <a:rPr lang="en-US" sz="2800" dirty="0" smtClean="0"/>
              <a:t> </a:t>
            </a:r>
          </a:p>
          <a:p>
            <a:pPr algn="ctr"/>
            <a:r>
              <a:rPr lang="en-US" sz="2800" dirty="0" smtClean="0"/>
              <a:t>These laws are </a:t>
            </a:r>
          </a:p>
          <a:p>
            <a:pPr algn="ctr"/>
            <a:r>
              <a:rPr lang="en-US" sz="2800" dirty="0" smtClean="0"/>
              <a:t>ALL PRIMARY ENFORCEMENT</a:t>
            </a:r>
            <a:endParaRPr lang="en-US" sz="2800" dirty="0"/>
          </a:p>
        </p:txBody>
      </p:sp>
      <p:pic>
        <p:nvPicPr>
          <p:cNvPr id="5" name="Picture 4"/>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spTree>
    <p:extLst>
      <p:ext uri="{BB962C8B-B14F-4D97-AF65-F5344CB8AC3E}">
        <p14:creationId xmlns:p14="http://schemas.microsoft.com/office/powerpoint/2010/main" val="3233824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2"/>
                </a:solidFill>
                <a:latin typeface="Comic Sans MS" pitchFamily="66" charset="0"/>
              </a:rPr>
              <a:t>Colorado Law vs. Best Practice</a:t>
            </a:r>
            <a:endParaRPr lang="en-US" sz="2400" dirty="0">
              <a:solidFill>
                <a:schemeClr val="tx2"/>
              </a:solidFill>
              <a:latin typeface="Comic Sans MS" pitchFamily="66" charset="0"/>
            </a:endParaRPr>
          </a:p>
        </p:txBody>
      </p:sp>
      <p:pic>
        <p:nvPicPr>
          <p:cNvPr id="5" name="Picture 4"/>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91400" y="5105400"/>
            <a:ext cx="1544537" cy="1812012"/>
          </a:xfrm>
          <a:prstGeom prst="rect">
            <a:avLst/>
          </a:prstGeom>
        </p:spPr>
      </p:pic>
      <p:pic>
        <p:nvPicPr>
          <p:cNvPr id="204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956574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570853846"/>
              </p:ext>
            </p:extLst>
          </p:nvPr>
        </p:nvGraphicFramePr>
        <p:xfrm>
          <a:off x="5676900" y="3962400"/>
          <a:ext cx="3429000" cy="2743200"/>
        </p:xfrm>
        <a:graphic>
          <a:graphicData uri="http://schemas.openxmlformats.org/presentationml/2006/ole">
            <mc:AlternateContent xmlns:mc="http://schemas.openxmlformats.org/markup-compatibility/2006">
              <mc:Choice xmlns:v="urn:schemas-microsoft-com:vml" Requires="v">
                <p:oleObj spid="_x0000_s2054" name="Acrobat Document" r:id="rId6" imgW="3428797" imgH="2743200" progId="AcroExch.Document.7">
                  <p:embed/>
                </p:oleObj>
              </mc:Choice>
              <mc:Fallback>
                <p:oleObj name="Acrobat Document" r:id="rId6" imgW="3428797" imgH="2743200" progId="AcroExch.Document.7">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6900" y="3962400"/>
                        <a:ext cx="3429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3727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COLORADO LAW    42-4-236  </a:t>
            </a:r>
            <a:endParaRPr lang="en-US" dirty="0"/>
          </a:p>
        </p:txBody>
      </p:sp>
      <p:sp>
        <p:nvSpPr>
          <p:cNvPr id="3" name="Content Placeholder 2"/>
          <p:cNvSpPr>
            <a:spLocks noGrp="1"/>
          </p:cNvSpPr>
          <p:nvPr>
            <p:ph idx="1"/>
          </p:nvPr>
        </p:nvSpPr>
        <p:spPr/>
        <p:txBody>
          <a:bodyPr/>
          <a:lstStyle/>
          <a:p>
            <a:r>
              <a:rPr lang="en-US" dirty="0" smtClean="0"/>
              <a:t>“Unless exempted pursuant to subsection (3)  of this section and except as otherwise provided in subparagraphs (II) and (III) of this paragraph (a), every child who is under eight years of age and who is being transported in this state in a motor vehicle or in a vehicle operated by a child care center, shall be properly restrained in a child restraint system, </a:t>
            </a:r>
            <a:r>
              <a:rPr lang="en-US" u="sng" dirty="0" smtClean="0"/>
              <a:t>according to the manufacturer’s instructions</a:t>
            </a:r>
            <a:r>
              <a:rPr lang="en-US" dirty="0" smtClean="0"/>
              <a:t>”</a:t>
            </a:r>
          </a:p>
          <a:p>
            <a:endParaRPr lang="en-US" dirty="0"/>
          </a:p>
          <a:p>
            <a:r>
              <a:rPr lang="en-US" dirty="0" smtClean="0"/>
              <a:t>“Unless excepted pursuant to subsection (3) of this section, every child who is at least eight years of age but less than sixteen year of age who is being transported in this state in a motor vehicle or in a vehicle operated by a child care center, shall be properly restrained in a safety belt or child restraint system </a:t>
            </a:r>
            <a:r>
              <a:rPr lang="en-US" u="sng" dirty="0" smtClean="0"/>
              <a:t>according to the manufacturer’s instructions</a:t>
            </a:r>
            <a:r>
              <a:rPr lang="en-US" dirty="0" smtClean="0"/>
              <a:t>.”</a:t>
            </a:r>
            <a:endParaRPr lang="en-US" dirty="0"/>
          </a:p>
        </p:txBody>
      </p:sp>
      <p:pic>
        <p:nvPicPr>
          <p:cNvPr id="4" name="Picture 3"/>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spTree>
    <p:extLst>
      <p:ext uri="{BB962C8B-B14F-4D97-AF65-F5344CB8AC3E}">
        <p14:creationId xmlns:p14="http://schemas.microsoft.com/office/powerpoint/2010/main" val="379841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Children (Newborn – 1 year)</a:t>
            </a:r>
            <a:endParaRPr lang="en-US" dirty="0"/>
          </a:p>
        </p:txBody>
      </p:sp>
      <p:sp>
        <p:nvSpPr>
          <p:cNvPr id="2" name="Content Placeholder 1"/>
          <p:cNvSpPr>
            <a:spLocks noGrp="1"/>
          </p:cNvSpPr>
          <p:nvPr>
            <p:ph idx="1"/>
          </p:nvPr>
        </p:nvSpPr>
        <p:spPr>
          <a:xfrm>
            <a:off x="838200" y="1447801"/>
            <a:ext cx="7520940" cy="2819400"/>
          </a:xfrm>
        </p:spPr>
        <p:txBody>
          <a:bodyPr>
            <a:normAutofit fontScale="92500"/>
          </a:bodyPr>
          <a:lstStyle/>
          <a:p>
            <a:pPr>
              <a:buFont typeface="Arial" pitchFamily="34" charset="0"/>
              <a:buChar char="•"/>
            </a:pPr>
            <a:r>
              <a:rPr lang="en-US" sz="2000" dirty="0" smtClean="0"/>
              <a:t>Less than 20 lbs.</a:t>
            </a:r>
          </a:p>
          <a:p>
            <a:pPr lvl="2">
              <a:buFont typeface="Arial" pitchFamily="34" charset="0"/>
              <a:buChar char="•"/>
            </a:pPr>
            <a:r>
              <a:rPr lang="en-US" sz="2000" dirty="0" smtClean="0"/>
              <a:t>Rear-facing safety seat in a rear seat of the vehicle.</a:t>
            </a:r>
          </a:p>
          <a:p>
            <a:pPr lvl="1">
              <a:buFont typeface="Arial" pitchFamily="34" charset="0"/>
              <a:buChar char="•"/>
            </a:pPr>
            <a:r>
              <a:rPr lang="en-US" sz="2000" dirty="0" smtClean="0"/>
              <a:t>   </a:t>
            </a:r>
            <a:r>
              <a:rPr lang="en-US" sz="2000" b="1" dirty="0" smtClean="0"/>
              <a:t>20-40 lbs. </a:t>
            </a:r>
          </a:p>
          <a:p>
            <a:pPr lvl="2">
              <a:buFont typeface="Arial" pitchFamily="34" charset="0"/>
              <a:buChar char="•"/>
            </a:pPr>
            <a:r>
              <a:rPr lang="en-US" sz="2000" dirty="0" smtClean="0"/>
              <a:t>Rear-facing safety seat in a rear seat of the vehicle. </a:t>
            </a:r>
          </a:p>
          <a:p>
            <a:pPr>
              <a:buFont typeface="Arial" pitchFamily="34" charset="0"/>
              <a:buChar char="•"/>
            </a:pPr>
            <a:r>
              <a:rPr lang="en-US" sz="2000" dirty="0" smtClean="0"/>
              <a:t>1 year </a:t>
            </a:r>
            <a:r>
              <a:rPr lang="en-US" sz="2000" u="sng" dirty="0" smtClean="0"/>
              <a:t>AND</a:t>
            </a:r>
            <a:r>
              <a:rPr lang="en-US" sz="2000" dirty="0" smtClean="0"/>
              <a:t> 20 lbs.</a:t>
            </a:r>
          </a:p>
          <a:p>
            <a:pPr lvl="2">
              <a:buFont typeface="Arial" pitchFamily="34" charset="0"/>
              <a:buChar char="•"/>
            </a:pPr>
            <a:r>
              <a:rPr lang="en-US" sz="2000" dirty="0" smtClean="0">
                <a:solidFill>
                  <a:srgbClr val="FF0000"/>
                </a:solidFill>
              </a:rPr>
              <a:t>Must meet both requirements for turning the child forward-facing.</a:t>
            </a:r>
          </a:p>
          <a:p>
            <a:pPr lvl="1">
              <a:buFont typeface="Arial" pitchFamily="34" charset="0"/>
              <a:buChar char="•"/>
            </a:pPr>
            <a:r>
              <a:rPr lang="en-US" sz="2000" dirty="0" smtClean="0"/>
              <a:t>Must be installed according to Manufacture’ s instructions. NEVER place a rear facing child restraint in front of an active airbag. </a:t>
            </a:r>
            <a:endParaRPr lang="en-US" sz="2000" dirty="0"/>
          </a:p>
        </p:txBody>
      </p:sp>
      <p:sp>
        <p:nvSpPr>
          <p:cNvPr id="5" name="Text Placeholder 4"/>
          <p:cNvSpPr>
            <a:spLocks noGrp="1"/>
          </p:cNvSpPr>
          <p:nvPr>
            <p:ph type="body" idx="4294967295"/>
          </p:nvPr>
        </p:nvSpPr>
        <p:spPr>
          <a:xfrm>
            <a:off x="685800" y="1066800"/>
            <a:ext cx="3063875" cy="396875"/>
          </a:xfrm>
        </p:spPr>
        <p:txBody>
          <a:bodyPr/>
          <a:lstStyle/>
          <a:p>
            <a:r>
              <a:rPr lang="en-US" b="1" spc="0" dirty="0">
                <a:latin typeface="Arial Black" pitchFamily="34" charset="0"/>
                <a:cs typeface="Aharoni" pitchFamily="2" charset="-79"/>
              </a:rPr>
              <a:t>Statute 42-4-236 (2)(a)(II)</a:t>
            </a:r>
          </a:p>
        </p:txBody>
      </p:sp>
      <p:pic>
        <p:nvPicPr>
          <p:cNvPr id="4" name="Picture 3"/>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5142369"/>
            <a:ext cx="14859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645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Children (1 - 3 years)</a:t>
            </a:r>
            <a:endParaRPr lang="en-US" dirty="0"/>
          </a:p>
        </p:txBody>
      </p:sp>
      <p:sp>
        <p:nvSpPr>
          <p:cNvPr id="2" name="Content Placeholder 1"/>
          <p:cNvSpPr>
            <a:spLocks noGrp="1"/>
          </p:cNvSpPr>
          <p:nvPr>
            <p:ph idx="1"/>
          </p:nvPr>
        </p:nvSpPr>
        <p:spPr>
          <a:xfrm>
            <a:off x="822960" y="1676400"/>
            <a:ext cx="7520940" cy="3004077"/>
          </a:xfrm>
        </p:spPr>
        <p:txBody>
          <a:bodyPr>
            <a:normAutofit/>
          </a:bodyPr>
          <a:lstStyle/>
          <a:p>
            <a:pPr>
              <a:buFont typeface="Arial" pitchFamily="34" charset="0"/>
              <a:buChar char="•"/>
            </a:pPr>
            <a:r>
              <a:rPr lang="en-US" sz="1800" dirty="0" smtClean="0"/>
              <a:t>Less than 20 lbs.</a:t>
            </a:r>
          </a:p>
          <a:p>
            <a:pPr lvl="2">
              <a:buFont typeface="Arial" pitchFamily="34" charset="0"/>
              <a:buChar char="•"/>
            </a:pPr>
            <a:r>
              <a:rPr lang="en-US" sz="1800" dirty="0" smtClean="0"/>
              <a:t>Rear-facing safety seat in a rear seat of the vehicle.</a:t>
            </a:r>
          </a:p>
          <a:p>
            <a:pPr>
              <a:buFont typeface="Arial" pitchFamily="34" charset="0"/>
              <a:buChar char="•"/>
            </a:pPr>
            <a:r>
              <a:rPr lang="en-US" sz="1800" dirty="0" smtClean="0"/>
              <a:t>20-40 lbs.</a:t>
            </a:r>
          </a:p>
          <a:p>
            <a:pPr lvl="2">
              <a:buFont typeface="Arial" pitchFamily="34" charset="0"/>
              <a:buChar char="•"/>
            </a:pPr>
            <a:r>
              <a:rPr lang="en-US" sz="1800" dirty="0" smtClean="0"/>
              <a:t>The child shall be properly restrained in a rear-facing or forward-facing child restraint system.</a:t>
            </a:r>
          </a:p>
          <a:p>
            <a:pPr>
              <a:buFont typeface="Arial" pitchFamily="34" charset="0"/>
              <a:buChar char="•"/>
            </a:pPr>
            <a:r>
              <a:rPr lang="en-US" sz="1800" dirty="0" smtClean="0"/>
              <a:t>1 </a:t>
            </a:r>
            <a:r>
              <a:rPr lang="en-US" sz="1800" dirty="0"/>
              <a:t>year to their 4</a:t>
            </a:r>
            <a:r>
              <a:rPr lang="en-US" sz="1800" baseline="30000" dirty="0"/>
              <a:t>th</a:t>
            </a:r>
            <a:r>
              <a:rPr lang="en-US" sz="1800" dirty="0"/>
              <a:t> </a:t>
            </a:r>
            <a:r>
              <a:rPr lang="en-US" sz="1800" dirty="0" smtClean="0"/>
              <a:t>Birthday.</a:t>
            </a:r>
            <a:endParaRPr lang="en-US" sz="1800" dirty="0"/>
          </a:p>
          <a:p>
            <a:pPr>
              <a:buFont typeface="Arial" pitchFamily="34" charset="0"/>
              <a:buChar char="•"/>
            </a:pPr>
            <a:endParaRPr lang="en-US" dirty="0" smtClean="0"/>
          </a:p>
          <a:p>
            <a:endParaRPr lang="en-US" dirty="0"/>
          </a:p>
        </p:txBody>
      </p:sp>
      <p:sp>
        <p:nvSpPr>
          <p:cNvPr id="8" name="Text Placeholder 7"/>
          <p:cNvSpPr>
            <a:spLocks noGrp="1"/>
          </p:cNvSpPr>
          <p:nvPr>
            <p:ph type="body" idx="4294967295"/>
          </p:nvPr>
        </p:nvSpPr>
        <p:spPr>
          <a:xfrm>
            <a:off x="533400" y="1295400"/>
            <a:ext cx="3200400" cy="549275"/>
          </a:xfrm>
        </p:spPr>
        <p:txBody>
          <a:bodyPr/>
          <a:lstStyle/>
          <a:p>
            <a:r>
              <a:rPr lang="en-US" b="1" spc="0" dirty="0">
                <a:latin typeface="Arial Black" pitchFamily="34" charset="0"/>
                <a:cs typeface="Aharoni" pitchFamily="2" charset="-79"/>
              </a:rPr>
              <a:t>Statute 42-4-236 (2)(a)(</a:t>
            </a:r>
            <a:r>
              <a:rPr lang="en-US" b="1" spc="0" dirty="0" smtClean="0">
                <a:latin typeface="Arial Black" pitchFamily="34" charset="0"/>
                <a:cs typeface="Aharoni" pitchFamily="2" charset="-79"/>
              </a:rPr>
              <a:t>III</a:t>
            </a:r>
            <a:r>
              <a:rPr lang="en-US" b="1" spc="0" dirty="0">
                <a:latin typeface="Arial Black" pitchFamily="34" charset="0"/>
                <a:cs typeface="Aharoni" pitchFamily="2" charset="-79"/>
              </a:rPr>
              <a:t>)</a:t>
            </a:r>
          </a:p>
          <a:p>
            <a:endParaRPr lang="en-US" dirty="0"/>
          </a:p>
        </p:txBody>
      </p:sp>
      <p:pic>
        <p:nvPicPr>
          <p:cNvPr id="4" name="Picture 3"/>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5181600"/>
            <a:ext cx="1295400" cy="1589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996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Children (4 – 7 years)</a:t>
            </a:r>
            <a:endParaRPr lang="en-US" dirty="0"/>
          </a:p>
        </p:txBody>
      </p:sp>
      <p:sp>
        <p:nvSpPr>
          <p:cNvPr id="2" name="Content Placeholder 1"/>
          <p:cNvSpPr>
            <a:spLocks noGrp="1"/>
          </p:cNvSpPr>
          <p:nvPr>
            <p:ph idx="1"/>
          </p:nvPr>
        </p:nvSpPr>
        <p:spPr>
          <a:xfrm>
            <a:off x="822960" y="1828800"/>
            <a:ext cx="7520940" cy="2851677"/>
          </a:xfrm>
        </p:spPr>
        <p:txBody>
          <a:bodyPr>
            <a:normAutofit/>
          </a:bodyPr>
          <a:lstStyle/>
          <a:p>
            <a:pPr>
              <a:buFont typeface="Arial" pitchFamily="34" charset="0"/>
              <a:buChar char="•"/>
            </a:pPr>
            <a:r>
              <a:rPr lang="en-US" sz="1800" dirty="0" smtClean="0"/>
              <a:t>Forward facing 5 point harness or a belt positioning booster seat. </a:t>
            </a:r>
          </a:p>
          <a:p>
            <a:pPr>
              <a:buFont typeface="Arial" pitchFamily="34" charset="0"/>
              <a:buChar char="•"/>
            </a:pPr>
            <a:r>
              <a:rPr lang="en-US" sz="1800" dirty="0" smtClean="0"/>
              <a:t>If the child exceeds the weight limit of the safety seat then a vehicle seat belt must be used.</a:t>
            </a:r>
          </a:p>
          <a:p>
            <a:pPr>
              <a:buFont typeface="Arial" pitchFamily="34" charset="0"/>
              <a:buChar char="•"/>
            </a:pPr>
            <a:r>
              <a:rPr lang="en-US" sz="1800" dirty="0" smtClean="0"/>
              <a:t>Never use a lap-only belt with a booster seat.</a:t>
            </a:r>
          </a:p>
          <a:p>
            <a:pPr>
              <a:buFont typeface="Arial" pitchFamily="34" charset="0"/>
              <a:buChar char="•"/>
            </a:pPr>
            <a:r>
              <a:rPr lang="en-US" sz="1800" dirty="0" smtClean="0"/>
              <a:t>4 years </a:t>
            </a:r>
            <a:r>
              <a:rPr lang="en-US" sz="1800" dirty="0"/>
              <a:t>to their </a:t>
            </a:r>
            <a:r>
              <a:rPr lang="en-US" sz="1800" dirty="0" smtClean="0"/>
              <a:t>8</a:t>
            </a:r>
            <a:r>
              <a:rPr lang="en-US" sz="1800" baseline="30000" dirty="0" smtClean="0"/>
              <a:t>th</a:t>
            </a:r>
            <a:r>
              <a:rPr lang="en-US" sz="1800" dirty="0" smtClean="0"/>
              <a:t> Birthday</a:t>
            </a:r>
            <a:endParaRPr lang="en-US" sz="1800" dirty="0"/>
          </a:p>
          <a:p>
            <a:pPr>
              <a:buFont typeface="Arial" pitchFamily="34" charset="0"/>
              <a:buChar char="•"/>
            </a:pPr>
            <a:endParaRPr lang="en-US" dirty="0" smtClean="0"/>
          </a:p>
          <a:p>
            <a:endParaRPr lang="en-US" dirty="0"/>
          </a:p>
        </p:txBody>
      </p:sp>
      <p:sp>
        <p:nvSpPr>
          <p:cNvPr id="5" name="Text Placeholder 4"/>
          <p:cNvSpPr>
            <a:spLocks noGrp="1"/>
          </p:cNvSpPr>
          <p:nvPr>
            <p:ph type="body" idx="4294967295"/>
          </p:nvPr>
        </p:nvSpPr>
        <p:spPr>
          <a:xfrm>
            <a:off x="457200" y="1295400"/>
            <a:ext cx="3200400" cy="274638"/>
          </a:xfrm>
        </p:spPr>
        <p:txBody>
          <a:bodyPr>
            <a:normAutofit fontScale="92500" lnSpcReduction="20000"/>
          </a:bodyPr>
          <a:lstStyle/>
          <a:p>
            <a:r>
              <a:rPr lang="en-US" b="1" spc="0" dirty="0">
                <a:latin typeface="Arial Black" pitchFamily="34" charset="0"/>
                <a:cs typeface="Aharoni" pitchFamily="2" charset="-79"/>
              </a:rPr>
              <a:t>Statute </a:t>
            </a:r>
            <a:r>
              <a:rPr lang="en-US" b="1" spc="0" dirty="0" smtClean="0">
                <a:latin typeface="Arial Black" pitchFamily="34" charset="0"/>
                <a:cs typeface="Aharoni" pitchFamily="2" charset="-79"/>
              </a:rPr>
              <a:t>42-4-236*</a:t>
            </a:r>
            <a:endParaRPr lang="en-US" dirty="0"/>
          </a:p>
        </p:txBody>
      </p:sp>
      <p:pic>
        <p:nvPicPr>
          <p:cNvPr id="4" name="Picture 3"/>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315200" y="5045988"/>
            <a:ext cx="1544537" cy="1812012"/>
          </a:xfrm>
          <a:prstGeom prst="rect">
            <a:avLst/>
          </a:prstGeom>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5132844"/>
            <a:ext cx="14001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343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43A0D116A144A963DD7E0DA8BD86B" ma:contentTypeVersion="1" ma:contentTypeDescription="Create a new document." ma:contentTypeScope="" ma:versionID="b69bb081ee27d1ee1961b89c6e87cc0c">
  <xsd:schema xmlns:xsd="http://www.w3.org/2001/XMLSchema" xmlns:xs="http://www.w3.org/2001/XMLSchema" xmlns:p="http://schemas.microsoft.com/office/2006/metadata/properties" xmlns:ns2="afb5e59c-4a2f-4a7b-a739-f715ad9e5fc4" xmlns:ns3="2c19764c-578d-4d29-a654-124c29e61c0a" targetNamespace="http://schemas.microsoft.com/office/2006/metadata/properties" ma:root="true" ma:fieldsID="db2b5339be8a1119724562ad2461587d" ns2:_="" ns3:_="">
    <xsd:import namespace="afb5e59c-4a2f-4a7b-a739-f715ad9e5fc4"/>
    <xsd:import namespace="2c19764c-578d-4d29-a654-124c29e61c0a"/>
    <xsd:element name="properties">
      <xsd:complexType>
        <xsd:sequence>
          <xsd:element name="documentManagement">
            <xsd:complexType>
              <xsd:all>
                <xsd:element ref="ns2:_dlc_DocId" minOccurs="0"/>
                <xsd:element ref="ns2:_dlc_DocIdUrl" minOccurs="0"/>
                <xsd:element ref="ns2:_dlc_DocIdPersistId" minOccurs="0"/>
                <xsd:element ref="ns3:Injured_x0020_Member_x0020_N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b5e59c-4a2f-4a7b-a739-f715ad9e5fc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c19764c-578d-4d29-a654-124c29e61c0a" elementFormDefault="qualified">
    <xsd:import namespace="http://schemas.microsoft.com/office/2006/documentManagement/types"/>
    <xsd:import namespace="http://schemas.microsoft.com/office/infopath/2007/PartnerControls"/>
    <xsd:element name="Injured_x0020_Member_x0020_New" ma:index="11" nillable="true" ma:displayName="." ma:internalName="Injured_x0020_Member_x0020_New"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njured_x0020_Member_x0020_New xmlns="2c19764c-578d-4d29-a654-124c29e61c0a" xsi:nil="true"/>
    <_dlc_DocId xmlns="afb5e59c-4a2f-4a7b-a739-f715ad9e5fc4">YQWF2CN7UZUZ-53-2432</_dlc_DocId>
    <_dlc_DocIdUrl xmlns="afb5e59c-4a2f-4a7b-a739-f715ad9e5fc4">
      <Url>http://cspn/districts/CSP_SSB/CSP_PA/CPS/_layouts/DocIdRedir.aspx?ID=YQWF2CN7UZUZ-53-2432</Url>
      <Description>YQWF2CN7UZUZ-53-2432</Description>
    </_dlc_DocIdUrl>
  </documentManagement>
</p:properties>
</file>

<file path=customXml/itemProps1.xml><?xml version="1.0" encoding="utf-8"?>
<ds:datastoreItem xmlns:ds="http://schemas.openxmlformats.org/officeDocument/2006/customXml" ds:itemID="{36759A22-4F2F-41C9-98EB-101064C1BE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b5e59c-4a2f-4a7b-a739-f715ad9e5fc4"/>
    <ds:schemaRef ds:uri="2c19764c-578d-4d29-a654-124c29e61c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F2CAEF-5015-416F-B2B3-E0FC561AC3BA}">
  <ds:schemaRefs>
    <ds:schemaRef ds:uri="http://schemas.microsoft.com/sharepoint/events"/>
  </ds:schemaRefs>
</ds:datastoreItem>
</file>

<file path=customXml/itemProps3.xml><?xml version="1.0" encoding="utf-8"?>
<ds:datastoreItem xmlns:ds="http://schemas.openxmlformats.org/officeDocument/2006/customXml" ds:itemID="{79592D26-1FEF-4BC0-B017-99925A72B167}">
  <ds:schemaRefs>
    <ds:schemaRef ds:uri="http://schemas.microsoft.com/sharepoint/v3/contenttype/forms"/>
  </ds:schemaRefs>
</ds:datastoreItem>
</file>

<file path=customXml/itemProps4.xml><?xml version="1.0" encoding="utf-8"?>
<ds:datastoreItem xmlns:ds="http://schemas.openxmlformats.org/officeDocument/2006/customXml" ds:itemID="{00621659-4FDA-44A2-80B8-39DCDC5F55DD}">
  <ds:schemaRefs>
    <ds:schemaRef ds:uri="http://schemas.microsoft.com/office/2006/documentManagement/types"/>
    <ds:schemaRef ds:uri="http://purl.org/dc/elements/1.1/"/>
    <ds:schemaRef ds:uri="http://purl.org/dc/dcmitype/"/>
    <ds:schemaRef ds:uri="http://www.w3.org/XML/1998/namespace"/>
    <ds:schemaRef ds:uri="http://schemas.microsoft.com/office/2006/metadata/properties"/>
    <ds:schemaRef ds:uri="http://schemas.openxmlformats.org/package/2006/metadata/core-properties"/>
    <ds:schemaRef ds:uri="http://purl.org/dc/terms/"/>
    <ds:schemaRef ds:uri="http://schemas.microsoft.com/office/infopath/2007/PartnerControls"/>
    <ds:schemaRef ds:uri="2c19764c-578d-4d29-a654-124c29e61c0a"/>
    <ds:schemaRef ds:uri="afb5e59c-4a2f-4a7b-a739-f715ad9e5fc4"/>
  </ds:schemaRefs>
</ds:datastoreItem>
</file>

<file path=docProps/app.xml><?xml version="1.0" encoding="utf-8"?>
<Properties xmlns="http://schemas.openxmlformats.org/officeDocument/2006/extended-properties" xmlns:vt="http://schemas.openxmlformats.org/officeDocument/2006/docPropsVTypes">
  <Template>Angles</Template>
  <TotalTime>6345</TotalTime>
  <Words>1374</Words>
  <Application>Microsoft Office PowerPoint</Application>
  <PresentationFormat>On-screen Show (4:3)</PresentationFormat>
  <Paragraphs>150</Paragraphs>
  <Slides>25</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Angles</vt:lpstr>
      <vt:lpstr>Acrobat Document</vt:lpstr>
      <vt:lpstr>Child Passenger Safety for Law Enforcement</vt:lpstr>
      <vt:lpstr>WHY ARE WE HERE?</vt:lpstr>
      <vt:lpstr>VIDEO</vt:lpstr>
      <vt:lpstr>PowerPoint Presentation</vt:lpstr>
      <vt:lpstr>Colorado Law vs. Best Practice</vt:lpstr>
      <vt:lpstr>COLORADO LAW    42-4-236  </vt:lpstr>
      <vt:lpstr>Children (Newborn – 1 year)</vt:lpstr>
      <vt:lpstr>Children (1 - 3 years)</vt:lpstr>
      <vt:lpstr>Children (4 – 7 years)</vt:lpstr>
      <vt:lpstr>Children (8 – 16 Years)</vt:lpstr>
      <vt:lpstr>BEST PRACTICES</vt:lpstr>
      <vt:lpstr>MORE INFO ABOUT CPS LAW</vt:lpstr>
      <vt:lpstr>IS it installed according to the manufacturer’s instructions?</vt:lpstr>
      <vt:lpstr>IS it installed according to the manufacturer’s instructions?</vt:lpstr>
      <vt:lpstr>IS it installed according to the manufacturer’s instructions?</vt:lpstr>
      <vt:lpstr>IS it installed according to the manufacturer’s instructions?</vt:lpstr>
      <vt:lpstr>What Do You THINK?</vt:lpstr>
      <vt:lpstr>Not Your Typical Car Seat!</vt:lpstr>
      <vt:lpstr>Kid’s aren’t cargo!</vt:lpstr>
      <vt:lpstr>Ticket or warning?</vt:lpstr>
      <vt:lpstr>Crash reporting</vt:lpstr>
      <vt:lpstr>In an emergency!</vt:lpstr>
      <vt:lpstr>CPS In your patrol vehicle</vt:lpstr>
      <vt:lpstr>Enforcement and Education</vt:lpstr>
      <vt:lpstr>ENFORCEMENT WORKS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we Here?</dc:title>
  <dc:creator>Cheryl</dc:creator>
  <cp:lastModifiedBy>Heather Cobler</cp:lastModifiedBy>
  <cp:revision>65</cp:revision>
  <dcterms:created xsi:type="dcterms:W3CDTF">2013-02-02T15:34:03Z</dcterms:created>
  <dcterms:modified xsi:type="dcterms:W3CDTF">2013-09-17T18:14:16Z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0x01010082343A0D116A144A963DD7E0DA8BD86B</vt:lpwstr>
  </property>
  <property fmtid="{D5CDD505-2E9C-101B-9397-08002B2CF9AE}" pid="3" name="_dlc_DocIdItemGuid">
    <vt:lpwstr>3ce41b89-6bc0-466c-8223-555849ef1a31</vt:lpwstr>
  </property>
</Properties>
</file>