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9"/>
  </p:notesMasterIdLst>
  <p:sldIdLst>
    <p:sldId id="269" r:id="rId6"/>
    <p:sldId id="271" r:id="rId7"/>
    <p:sldId id="272" r:id="rId8"/>
    <p:sldId id="273" r:id="rId9"/>
    <p:sldId id="274" r:id="rId10"/>
    <p:sldId id="275" r:id="rId11"/>
    <p:sldId id="276" r:id="rId12"/>
    <p:sldId id="277" r:id="rId13"/>
    <p:sldId id="278" r:id="rId14"/>
    <p:sldId id="280" r:id="rId15"/>
    <p:sldId id="279" r:id="rId16"/>
    <p:sldId id="281" r:id="rId17"/>
    <p:sldId id="282" r:id="rId18"/>
    <p:sldId id="283" r:id="rId19"/>
    <p:sldId id="284" r:id="rId20"/>
    <p:sldId id="285" r:id="rId21"/>
    <p:sldId id="286" r:id="rId22"/>
    <p:sldId id="287" r:id="rId23"/>
    <p:sldId id="288" r:id="rId24"/>
    <p:sldId id="289" r:id="rId25"/>
    <p:sldId id="290" r:id="rId26"/>
    <p:sldId id="292" r:id="rId27"/>
    <p:sldId id="291"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2" r:id="rId46"/>
    <p:sldId id="311" r:id="rId47"/>
    <p:sldId id="31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7" autoAdjust="0"/>
  </p:normalViewPr>
  <p:slideViewPr>
    <p:cSldViewPr>
      <p:cViewPr>
        <p:scale>
          <a:sx n="100" d="100"/>
          <a:sy n="100" d="100"/>
        </p:scale>
        <p:origin x="-1944"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A60DC-B33F-46F2-8AA5-A43C89464D17}" type="datetimeFigureOut">
              <a:rPr lang="en-US" smtClean="0"/>
              <a:pPr/>
              <a:t>8/29/2013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5F8EA-D3AE-445D-A689-EFD73C70FE9A}" type="slidenum">
              <a:rPr lang="en-US" smtClean="0"/>
              <a:pPr/>
              <a:t>‹#›</a:t>
            </a:fld>
            <a:endParaRPr lang="en-US"/>
          </a:p>
        </p:txBody>
      </p:sp>
    </p:spTree>
    <p:extLst>
      <p:ext uri="{BB962C8B-B14F-4D97-AF65-F5344CB8AC3E}">
        <p14:creationId xmlns:p14="http://schemas.microsoft.com/office/powerpoint/2010/main" val="320780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htsa.gov/"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afercar.gov/parents/carseats.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arenting.com/article/rear-facing-car-seat-guidelines?page=0,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research.chop.edu/programs/injury/about_cirp/durbin.php" TargetMode="External"/><Relationship Id="rId4" Type="http://schemas.openxmlformats.org/officeDocument/2006/relationships/hyperlink" Target="http://www.iuhealth.net/portal/IUH/findaprovider?paf_gear_id=4800001&amp;paf_dm=full&amp;paf_gm=content&amp;task_name=displayBio&amp;contactId=7723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uhealth.net/portal/IUH/findaprovider?paf_gear_id=4800001&amp;paf_dm=full&amp;paf_gm=content&amp;task_name=displayBio&amp;contactId=7723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research.chop.edu/programs/injury/about_cirp/durbin.ph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In 2010 there were 291 passenger vehicle occupant fatalities among children age 4 and younger.  Of those, 77 (28%) were totally unrestrained.</a:t>
            </a:r>
          </a:p>
          <a:p>
            <a:r>
              <a:rPr lang="en-US" smtClean="0"/>
              <a:t>Over the period 1975 – 2010, an estimated 9,611 lives were saved by child restraints for children under the age of 5 in passenger vehicles.</a:t>
            </a:r>
          </a:p>
        </p:txBody>
      </p:sp>
      <p:sp>
        <p:nvSpPr>
          <p:cNvPr id="58372" name="Slide Number Placeholder 3"/>
          <p:cNvSpPr>
            <a:spLocks noGrp="1"/>
          </p:cNvSpPr>
          <p:nvPr>
            <p:ph type="sldNum" sz="quarter" idx="5"/>
          </p:nvPr>
        </p:nvSpPr>
        <p:spPr/>
        <p:txBody>
          <a:bodyPr/>
          <a:lstStyle/>
          <a:p>
            <a:pPr>
              <a:defRPr/>
            </a:pPr>
            <a:fld id="{D4AED807-5BB2-45E7-803C-629A3D39977C}" type="slidenum">
              <a:rPr lang="en-US" smtClean="0"/>
              <a:pPr>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The reality is that anywhere in the back seat is the best.  Talk to the parents about different considerations:  do they have other people (e.g. children) or pets who travel in the back seat.  The carseat doesn’t always fit in the middle position – is there a hump (e.g. Subaru’s)?  Is the driver really tall?  If parallel parked, the passenger seat allows you to take the baby out on the side-walk side of the car – as opposed to into traffic.  What works best in their garage…</a:t>
            </a:r>
          </a:p>
        </p:txBody>
      </p:sp>
      <p:sp>
        <p:nvSpPr>
          <p:cNvPr id="69636" name="Slide Number Placeholder 3"/>
          <p:cNvSpPr>
            <a:spLocks noGrp="1"/>
          </p:cNvSpPr>
          <p:nvPr>
            <p:ph type="sldNum" sz="quarter" idx="5"/>
          </p:nvPr>
        </p:nvSpPr>
        <p:spPr/>
        <p:txBody>
          <a:bodyPr/>
          <a:lstStyle/>
          <a:p>
            <a:pPr>
              <a:defRPr/>
            </a:pPr>
            <a:fld id="{EC5856AD-9E90-4865-AE15-6C2F80CD80A8}" type="slidenum">
              <a:rPr lang="en-US" smtClean="0"/>
              <a:pPr>
                <a:defRPr/>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912879"/>
            <a:r>
              <a:rPr lang="en-US" smtClean="0"/>
              <a:t>Videos are approximately 2 minutes each.  [Choose the one(s) that you like best.]</a:t>
            </a:r>
          </a:p>
          <a:p>
            <a:pPr defTabSz="912879"/>
            <a:r>
              <a:rPr lang="en-US" smtClean="0"/>
              <a:t>First two videos are courtesy of the </a:t>
            </a:r>
            <a:r>
              <a:rPr lang="en-US" smtClean="0">
                <a:hlinkClick r:id="rId3"/>
              </a:rPr>
              <a:t>National Highway Traffic Safety Administration</a:t>
            </a:r>
            <a:r>
              <a:rPr lang="en-US" smtClean="0"/>
              <a:t> (NHTSA). The best way to protect children on the road is to put them in the right seat for their age, weight, and height, and to use the seat correctly. Learn more at </a:t>
            </a:r>
            <a:r>
              <a:rPr lang="en-US" smtClean="0">
                <a:hlinkClick r:id="rId4"/>
              </a:rPr>
              <a:t>The Right Seat</a:t>
            </a:r>
            <a:r>
              <a:rPr lang="en-US" smtClean="0"/>
              <a:t> on NHTSA's child safety site, Parents Central.</a:t>
            </a:r>
          </a:p>
          <a:p>
            <a:pPr defTabSz="912879"/>
            <a:endParaRPr lang="en-US" smtClean="0"/>
          </a:p>
        </p:txBody>
      </p:sp>
      <p:sp>
        <p:nvSpPr>
          <p:cNvPr id="78852" name="Slide Number Placeholder 3"/>
          <p:cNvSpPr>
            <a:spLocks noGrp="1"/>
          </p:cNvSpPr>
          <p:nvPr>
            <p:ph type="sldNum" sz="quarter" idx="5"/>
          </p:nvPr>
        </p:nvSpPr>
        <p:spPr/>
        <p:txBody>
          <a:bodyPr/>
          <a:lstStyle/>
          <a:p>
            <a:pPr>
              <a:defRPr/>
            </a:pPr>
            <a:fld id="{667B0F86-2749-4037-87F8-879D2903F00B}" type="slidenum">
              <a:rPr lang="en-US" smtClean="0"/>
              <a:pPr>
                <a:defRPr/>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With regard to safety, seat belts and LATCH are the same – both are tested to the same standards.  </a:t>
            </a:r>
          </a:p>
          <a:p>
            <a:r>
              <a:rPr lang="en-US" b="1" smtClean="0"/>
              <a:t>The one that is easiest for you to use correctly every time is the safest.</a:t>
            </a:r>
          </a:p>
        </p:txBody>
      </p:sp>
      <p:sp>
        <p:nvSpPr>
          <p:cNvPr id="71684" name="Slide Number Placeholder 3"/>
          <p:cNvSpPr>
            <a:spLocks noGrp="1"/>
          </p:cNvSpPr>
          <p:nvPr>
            <p:ph type="sldNum" sz="quarter" idx="5"/>
          </p:nvPr>
        </p:nvSpPr>
        <p:spPr/>
        <p:txBody>
          <a:bodyPr/>
          <a:lstStyle/>
          <a:p>
            <a:pPr>
              <a:defRPr/>
            </a:pPr>
            <a:fld id="{6E056EEE-5186-48F2-91F0-35B31ACB026D}" type="slidenum">
              <a:rPr lang="en-US" smtClean="0"/>
              <a:pPr>
                <a:defRPr/>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There should be a symbol in the vehicle to indicate where the anchors are located.  </a:t>
            </a:r>
          </a:p>
          <a:p>
            <a:r>
              <a:rPr lang="en-US" smtClean="0"/>
              <a:t>Some lower anchors are buried in the seat byte and some are very obvious.  Tethers can be located in the back dash of the window, on the roof of the car, or at the bottom/back of the vehicle seat.  </a:t>
            </a:r>
            <a:r>
              <a:rPr lang="en-US" b="1" smtClean="0"/>
              <a:t>You have to check the owner’s manual for locations and proper belt routing.  </a:t>
            </a:r>
            <a:r>
              <a:rPr lang="en-US" b="1" smtClean="0">
                <a:solidFill>
                  <a:srgbClr val="FF0000"/>
                </a:solidFill>
              </a:rPr>
              <a:t>DO NOT ATTACH LATCH CONNECTORS TO CARGO CONNECTORS</a:t>
            </a:r>
            <a:r>
              <a:rPr lang="en-US" b="1" smtClean="0"/>
              <a:t>.</a:t>
            </a:r>
          </a:p>
        </p:txBody>
      </p:sp>
      <p:sp>
        <p:nvSpPr>
          <p:cNvPr id="72708" name="Slide Number Placeholder 3"/>
          <p:cNvSpPr>
            <a:spLocks noGrp="1"/>
          </p:cNvSpPr>
          <p:nvPr>
            <p:ph type="sldNum" sz="quarter" idx="5"/>
          </p:nvPr>
        </p:nvSpPr>
        <p:spPr/>
        <p:txBody>
          <a:bodyPr/>
          <a:lstStyle/>
          <a:p>
            <a:pPr>
              <a:defRPr/>
            </a:pPr>
            <a:fld id="{6061D585-BC65-49F9-A0CF-E4EDC0999276}" type="slidenum">
              <a:rPr lang="en-US" smtClean="0"/>
              <a:pPr>
                <a:defRPr/>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Connectors have a right and wrong way to be installed - don’t install them upside down.  Again, check the owner’s manual.</a:t>
            </a:r>
          </a:p>
        </p:txBody>
      </p:sp>
      <p:sp>
        <p:nvSpPr>
          <p:cNvPr id="73732" name="Slide Number Placeholder 3"/>
          <p:cNvSpPr>
            <a:spLocks noGrp="1"/>
          </p:cNvSpPr>
          <p:nvPr>
            <p:ph type="sldNum" sz="quarter" idx="5"/>
          </p:nvPr>
        </p:nvSpPr>
        <p:spPr/>
        <p:txBody>
          <a:bodyPr/>
          <a:lstStyle/>
          <a:p>
            <a:pPr>
              <a:defRPr/>
            </a:pPr>
            <a:fld id="{DBA7FFC0-2DDA-487A-96B8-08F0DB87140F}" type="slidenum">
              <a:rPr lang="en-US" smtClean="0"/>
              <a:pPr>
                <a:defRPr/>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Starting in 2014 new requirements must be met by car seat manufacturers advising parents that the Lower</a:t>
            </a:r>
            <a:r>
              <a:rPr lang="en-US" baseline="0" dirty="0" smtClean="0"/>
              <a:t> anchor system cannot be used if the weight of the car seat plus the weight of the child is 65 pounds or higher. </a:t>
            </a:r>
          </a:p>
          <a:p>
            <a:r>
              <a:rPr lang="en-US" baseline="0" dirty="0" smtClean="0"/>
              <a:t>Always check your vehicle manual for Lower anchor information as well as your car seat manual. </a:t>
            </a:r>
          </a:p>
          <a:p>
            <a:endParaRPr lang="en-US" baseline="0" dirty="0" smtClean="0"/>
          </a:p>
          <a:p>
            <a:r>
              <a:rPr lang="en-US" baseline="0" dirty="0" smtClean="0"/>
              <a:t>This is a good rule of thumb to follow!</a:t>
            </a:r>
          </a:p>
          <a:p>
            <a:endParaRPr lang="en-US" baseline="0" dirty="0" smtClean="0"/>
          </a:p>
          <a:p>
            <a:r>
              <a:rPr lang="en-US" baseline="0" dirty="0" smtClean="0"/>
              <a:t>This does not apply to the upper tether. (See next slide)</a:t>
            </a:r>
            <a:endParaRPr lang="en-US" dirty="0" smtClean="0"/>
          </a:p>
        </p:txBody>
      </p:sp>
      <p:sp>
        <p:nvSpPr>
          <p:cNvPr id="4" name="Slide Number Placeholder 3"/>
          <p:cNvSpPr>
            <a:spLocks noGrp="1"/>
          </p:cNvSpPr>
          <p:nvPr>
            <p:ph type="sldNum" sz="quarter" idx="5"/>
          </p:nvPr>
        </p:nvSpPr>
        <p:spPr/>
        <p:txBody>
          <a:bodyPr/>
          <a:lstStyle/>
          <a:p>
            <a:pPr>
              <a:defRPr/>
            </a:pPr>
            <a:fld id="{F08F272E-147C-4151-B234-D32694A4E637}"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F5EB73C9-9FEE-4434-B2A3-171FC112AC15}" type="slidenum">
              <a:rPr lang="en-US" smtClean="0"/>
              <a:pPr>
                <a:defRPr/>
              </a:pPr>
              <a:t>23</a:t>
            </a:fld>
            <a:endParaRPr lang="en-US" smtClean="0"/>
          </a:p>
        </p:txBody>
      </p:sp>
      <p:sp>
        <p:nvSpPr>
          <p:cNvPr id="62467" name="Rectangle 2"/>
          <p:cNvSpPr>
            <a:spLocks noGrp="1" noRot="1" noChangeAspect="1" noChangeArrowheads="1" noTextEdit="1"/>
          </p:cNvSpPr>
          <p:nvPr>
            <p:ph type="sldImg"/>
          </p:nvPr>
        </p:nvSpPr>
        <p:spPr>
          <a:xfrm>
            <a:off x="481013" y="374650"/>
            <a:ext cx="1684337" cy="1265238"/>
          </a:xfrm>
          <a:solidFill>
            <a:srgbClr val="FFFFFF"/>
          </a:solidFill>
          <a:ln/>
        </p:spPr>
      </p:sp>
      <p:sp>
        <p:nvSpPr>
          <p:cNvPr id="62468" name="Rectangle 3"/>
          <p:cNvSpPr>
            <a:spLocks noGrp="1" noChangeArrowheads="1"/>
          </p:cNvSpPr>
          <p:nvPr>
            <p:ph type="body" idx="1"/>
          </p:nvPr>
        </p:nvSpPr>
        <p:spPr>
          <a:xfrm>
            <a:off x="447261" y="1723869"/>
            <a:ext cx="5963478" cy="6970426"/>
          </a:xfrm>
          <a:solidFill>
            <a:srgbClr val="FFFFFF"/>
          </a:solidFill>
          <a:ln>
            <a:solidFill>
              <a:srgbClr val="000000"/>
            </a:solidFill>
          </a:ln>
        </p:spPr>
        <p:txBody>
          <a:bodyPr lIns="89725" tIns="44862" rIns="89725" bIns="44862"/>
          <a:lstStyle/>
          <a:p>
            <a:r>
              <a:rPr lang="en-US" smtClean="0">
                <a:latin typeface="Helvetica" pitchFamily="34" charset="0"/>
              </a:rPr>
              <a:t>Britax, Clek, Combi, Diono (formerly Sunshine Kids), Snug Seat, and Triple Play all provide some models that can be tethered RF (Source: 2013 LATCH Manual Page 75).</a:t>
            </a:r>
          </a:p>
          <a:p>
            <a:r>
              <a:rPr lang="en-US" smtClean="0">
                <a:latin typeface="Helvetica" pitchFamily="34" charset="0"/>
              </a:rPr>
              <a:t>Tethers offer rebound control.  Australian Method or Swedish Method just different technology—one is not necessarily better than the other. (See 2013 LATCH Manual Page 69)</a:t>
            </a:r>
          </a:p>
          <a:p>
            <a:r>
              <a:rPr lang="en-US" smtClean="0">
                <a:latin typeface="Helvetica" pitchFamily="34" charset="0"/>
              </a:rPr>
              <a:t>Tethers add additional stability in side impact and rollover crashes.</a:t>
            </a:r>
          </a:p>
          <a:p>
            <a:endParaRPr lang="en-US" smtClean="0">
              <a:latin typeface="Helvetic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Convertible seats usually have one or two lines that need to be parallel to the ground.  </a:t>
            </a:r>
          </a:p>
          <a:p>
            <a:r>
              <a:rPr lang="en-US" dirty="0" smtClean="0"/>
              <a:t>Why is recline important?</a:t>
            </a:r>
          </a:p>
          <a:p>
            <a:r>
              <a:rPr lang="en-US" dirty="0" smtClean="0"/>
              <a:t>Not just baby’s head control and proper breathing but also positioning during a crash.</a:t>
            </a:r>
          </a:p>
          <a:p>
            <a:r>
              <a:rPr lang="en-US" dirty="0" smtClean="0"/>
              <a:t>Also can discuss putting the seat in on a hill…. Parallel</a:t>
            </a:r>
            <a:r>
              <a:rPr lang="en-US" baseline="0" dirty="0" smtClean="0"/>
              <a:t> is parallel. You don’t have to adjust because you are on a hill.</a:t>
            </a:r>
            <a:endParaRPr lang="en-US" dirty="0" smtClean="0"/>
          </a:p>
        </p:txBody>
      </p:sp>
      <p:sp>
        <p:nvSpPr>
          <p:cNvPr id="77828" name="Slide Number Placeholder 3"/>
          <p:cNvSpPr>
            <a:spLocks noGrp="1"/>
          </p:cNvSpPr>
          <p:nvPr>
            <p:ph type="sldNum" sz="quarter" idx="5"/>
          </p:nvPr>
        </p:nvSpPr>
        <p:spPr/>
        <p:txBody>
          <a:bodyPr/>
          <a:lstStyle/>
          <a:p>
            <a:pPr>
              <a:defRPr/>
            </a:pPr>
            <a:fld id="{43B7EF5C-B378-4DA3-A9E9-187575E25F07}" type="slidenum">
              <a:rPr lang="en-US" smtClean="0"/>
              <a:pPr>
                <a:defRPr/>
              </a:pPr>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53BA3451-0CBA-49E3-BEDF-6F9E083DFFE4}" type="slidenum">
              <a:rPr lang="en-US" smtClean="0"/>
              <a:pPr>
                <a:defRPr/>
              </a:pPr>
              <a:t>26</a:t>
            </a:fld>
            <a:endParaRPr lang="en-US" smtClean="0"/>
          </a:p>
        </p:txBody>
      </p:sp>
      <p:sp>
        <p:nvSpPr>
          <p:cNvPr id="65539" name="Rectangle 2"/>
          <p:cNvSpPr>
            <a:spLocks noGrp="1" noRot="1" noChangeAspect="1" noChangeArrowheads="1" noTextEdit="1"/>
          </p:cNvSpPr>
          <p:nvPr>
            <p:ph type="sldImg"/>
          </p:nvPr>
        </p:nvSpPr>
        <p:spPr>
          <a:xfrm>
            <a:off x="481013" y="374650"/>
            <a:ext cx="1684337" cy="1265238"/>
          </a:xfrm>
          <a:solidFill>
            <a:srgbClr val="FFFFFF"/>
          </a:solidFill>
          <a:ln/>
        </p:spPr>
      </p:sp>
      <p:sp>
        <p:nvSpPr>
          <p:cNvPr id="65540" name="Rectangle 3"/>
          <p:cNvSpPr>
            <a:spLocks noGrp="1" noChangeArrowheads="1"/>
          </p:cNvSpPr>
          <p:nvPr>
            <p:ph type="body" idx="1"/>
          </p:nvPr>
        </p:nvSpPr>
        <p:spPr>
          <a:xfrm>
            <a:off x="447261" y="1723869"/>
            <a:ext cx="5963478" cy="6970426"/>
          </a:xfrm>
          <a:solidFill>
            <a:srgbClr val="FFFFFF"/>
          </a:solidFill>
          <a:ln>
            <a:solidFill>
              <a:srgbClr val="000000"/>
            </a:solidFill>
          </a:ln>
        </p:spPr>
        <p:txBody>
          <a:bodyPr lIns="89725" tIns="44862" rIns="89725" bIns="44862"/>
          <a:lstStyle/>
          <a:p>
            <a:r>
              <a:rPr lang="en-US" smtClean="0">
                <a:latin typeface="Helvetica" pitchFamily="34" charset="0"/>
              </a:rPr>
              <a:t>Sometimes it is located on the carrier and sometimes it is on the base.  Does the ball or bubble have to be centered?  Check the owner’s manual.  </a:t>
            </a:r>
          </a:p>
          <a:p>
            <a:r>
              <a:rPr lang="en-US" smtClean="0">
                <a:latin typeface="Helvetica" pitchFamily="34" charset="0"/>
              </a:rPr>
              <a:t>Why is the recline is important?  Baby’s heads are heavy and big compared to the rest of their body.  If the car seat is too straight up and down, the baby’s head may fall forward (could cause airway problems).  If the car seat is reclined too much, the car seat can over-rotate in a crash.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 On convertible seats, there may be specific slots that can be used for rear facing only and for forward facing only.  Check the owner’s manual.</a:t>
            </a:r>
          </a:p>
          <a:p>
            <a:endParaRPr lang="en-US" smtClean="0"/>
          </a:p>
        </p:txBody>
      </p:sp>
      <p:sp>
        <p:nvSpPr>
          <p:cNvPr id="80900" name="Slide Number Placeholder 3"/>
          <p:cNvSpPr>
            <a:spLocks noGrp="1"/>
          </p:cNvSpPr>
          <p:nvPr>
            <p:ph type="sldNum" sz="quarter" idx="5"/>
          </p:nvPr>
        </p:nvSpPr>
        <p:spPr/>
        <p:txBody>
          <a:bodyPr/>
          <a:lstStyle/>
          <a:p>
            <a:pPr>
              <a:defRPr/>
            </a:pPr>
            <a:fld id="{35739E2E-D772-4106-A9EC-6F45C35E6EEE}" type="slidenum">
              <a:rPr lang="en-US" smtClean="0"/>
              <a:pPr>
                <a:defRPr/>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smtClean="0"/>
              <a:t>Emphasize that the law is a MINIMUM standard.  It is not necessarily what is best for your child</a:t>
            </a:r>
            <a:r>
              <a:rPr lang="en-US" smtClean="0"/>
              <a:t>, it is just what legislators could get passed.</a:t>
            </a:r>
          </a:p>
          <a:p>
            <a:r>
              <a:rPr lang="en-US" smtClean="0"/>
              <a:t>The fine is $82/child for not restraining children properly.  This is a primary offense.</a:t>
            </a:r>
          </a:p>
          <a:p>
            <a:r>
              <a:rPr lang="en-US" smtClean="0"/>
              <a:t>All 50 States and the District of Columbia have primary child restraint laws - if you are travelling to another state you should Google the CPS law(s) for the state(s) you will be travelling through/to. </a:t>
            </a:r>
          </a:p>
          <a:p>
            <a:endParaRPr lang="en-US" smtClean="0"/>
          </a:p>
        </p:txBody>
      </p:sp>
      <p:sp>
        <p:nvSpPr>
          <p:cNvPr id="60420" name="Slide Number Placeholder 3"/>
          <p:cNvSpPr>
            <a:spLocks noGrp="1"/>
          </p:cNvSpPr>
          <p:nvPr>
            <p:ph type="sldNum" sz="quarter" idx="5"/>
          </p:nvPr>
        </p:nvSpPr>
        <p:spPr/>
        <p:txBody>
          <a:bodyPr/>
          <a:lstStyle/>
          <a:p>
            <a:pPr>
              <a:defRPr/>
            </a:pPr>
            <a:fld id="{06297257-8DDD-49D5-8DD5-7A99289AF2B8}" type="slidenum">
              <a:rPr lang="en-US" smtClean="0"/>
              <a:pPr>
                <a:defRPr/>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smtClean="0"/>
              <a:t>OPTIONAL:  this video is about 8 minutes</a:t>
            </a:r>
            <a:r>
              <a:rPr lang="en-US" smtClean="0"/>
              <a:t>.  She does not mention that the baby’s shoulders need to be at or below the harness slots.  She talks about the pinch test and using one finger to check the harness for tightness.  Stress the pinch test – we do not teach the one finger rule anymore.</a:t>
            </a:r>
          </a:p>
        </p:txBody>
      </p:sp>
      <p:sp>
        <p:nvSpPr>
          <p:cNvPr id="79876" name="Slide Number Placeholder 3"/>
          <p:cNvSpPr>
            <a:spLocks noGrp="1"/>
          </p:cNvSpPr>
          <p:nvPr>
            <p:ph type="sldNum" sz="quarter" idx="5"/>
          </p:nvPr>
        </p:nvSpPr>
        <p:spPr/>
        <p:txBody>
          <a:bodyPr/>
          <a:lstStyle/>
          <a:p>
            <a:pPr>
              <a:defRPr/>
            </a:pPr>
            <a:fld id="{6E891B6E-6A18-4CD0-94C4-04EC96064100}" type="slidenum">
              <a:rPr lang="en-US" smtClean="0"/>
              <a:pPr>
                <a:defRPr/>
              </a:pPr>
              <a:t>28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smtClean="0"/>
              <a:t>OPTIONAL</a:t>
            </a:r>
            <a:r>
              <a:rPr lang="en-US" smtClean="0"/>
              <a:t> - this video is 6 minutes.  Could be scary for some parents – not everyone will be able to handle it.</a:t>
            </a:r>
          </a:p>
          <a:p>
            <a:endParaRPr lang="en-US" smtClean="0"/>
          </a:p>
          <a:p>
            <a:r>
              <a:rPr lang="en-US" smtClean="0"/>
              <a:t>The second weblink is to a successful story (in pictures, not video). There are no pictures of injured children. </a:t>
            </a:r>
          </a:p>
        </p:txBody>
      </p:sp>
      <p:sp>
        <p:nvSpPr>
          <p:cNvPr id="81924" name="Slide Number Placeholder 3"/>
          <p:cNvSpPr>
            <a:spLocks noGrp="1"/>
          </p:cNvSpPr>
          <p:nvPr>
            <p:ph type="sldNum" sz="quarter" idx="5"/>
          </p:nvPr>
        </p:nvSpPr>
        <p:spPr/>
        <p:txBody>
          <a:bodyPr/>
          <a:lstStyle/>
          <a:p>
            <a:pPr>
              <a:defRPr/>
            </a:pPr>
            <a:fld id="{FF771A53-6D14-43CA-95B7-6AE5AAA9AE90}" type="slidenum">
              <a:rPr lang="en-US" smtClean="0"/>
              <a:pPr>
                <a:defRPr/>
              </a:pPr>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A946A969-9F45-40E0-9BF6-78CD87CA180C}" type="slidenum">
              <a:rPr lang="en-US" smtClean="0"/>
              <a:pPr>
                <a:defRPr/>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NEVER EVER PLACE A RF SEAT IN FRONT OF AN AIRBAG BECAUSE:  The airbag is moving at 200-300 mph.</a:t>
            </a:r>
          </a:p>
          <a:p>
            <a:r>
              <a:rPr lang="en-US" smtClean="0"/>
              <a:t>Baby cannot sustain that much force.</a:t>
            </a:r>
          </a:p>
          <a:p>
            <a:r>
              <a:rPr lang="en-US" smtClean="0"/>
              <a:t>Insurance Institute of Highway Safety Video (12 seconds) May want to show more than once.</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There is no general rule of thumb anymore.  </a:t>
            </a:r>
            <a:r>
              <a:rPr lang="en-US" b="1" smtClean="0"/>
              <a:t>Always check the owner’s manual.  </a:t>
            </a:r>
            <a:r>
              <a:rPr lang="en-US" smtClean="0"/>
              <a:t>Some carseats require the handle to be down, some require it to be up for rebound control, some require it to be in any locked position, and some have specific locked positions that it can be in.</a:t>
            </a:r>
          </a:p>
        </p:txBody>
      </p:sp>
      <p:sp>
        <p:nvSpPr>
          <p:cNvPr id="76804" name="Slide Number Placeholder 3"/>
          <p:cNvSpPr>
            <a:spLocks noGrp="1"/>
          </p:cNvSpPr>
          <p:nvPr>
            <p:ph type="sldNum" sz="quarter" idx="5"/>
          </p:nvPr>
        </p:nvSpPr>
        <p:spPr/>
        <p:txBody>
          <a:bodyPr/>
          <a:lstStyle/>
          <a:p>
            <a:pPr>
              <a:defRPr/>
            </a:pPr>
            <a:fld id="{D4A62B92-9EA5-46D7-937F-C9443CE87301}" type="slidenum">
              <a:rPr lang="en-US" smtClean="0"/>
              <a:pPr>
                <a:defRPr/>
              </a:pPr>
              <a:t>33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smtClean="0"/>
              <a:t>Car seats have expirations – </a:t>
            </a:r>
            <a:r>
              <a:rPr lang="en-US" smtClean="0"/>
              <a:t>if there is no expiration date on the seat, contact the manufacturer to find out how long it is safe to use.</a:t>
            </a:r>
            <a:endParaRPr lang="en-US" b="1" smtClean="0"/>
          </a:p>
          <a:p>
            <a:r>
              <a:rPr lang="en-US" b="1" smtClean="0"/>
              <a:t>Second hand seats:  </a:t>
            </a:r>
            <a:r>
              <a:rPr lang="en-US" smtClean="0"/>
              <a:t>you must have the instructions and labels, check for recalls, check expiration date and date of manufacture (6 years max for most seats), is there visible damage or missing parts, what is the crash history, do you trust the person you got it from...</a:t>
            </a:r>
          </a:p>
          <a:p>
            <a:r>
              <a:rPr lang="en-US" smtClean="0"/>
              <a:t>IF YOU DON’T KNOW THE HISTORY, DON’T USE IT!</a:t>
            </a:r>
          </a:p>
          <a:p>
            <a:r>
              <a:rPr lang="en-US" b="1" smtClean="0"/>
              <a:t>Best Practice</a:t>
            </a:r>
            <a:r>
              <a:rPr lang="en-US" smtClean="0"/>
              <a:t>:  if it comes with the carseat, then it is ok to use it.  There are no federal standards for these products.  Carefully read all manuals and instructions, including vehicle and child restraint  instructions.  Many warn against using “extras” with their products.  Parents make the final decision regarding use of these products.</a:t>
            </a:r>
          </a:p>
          <a:p>
            <a:endParaRPr lang="en-US" smtClean="0"/>
          </a:p>
        </p:txBody>
      </p:sp>
      <p:sp>
        <p:nvSpPr>
          <p:cNvPr id="4" name="Slide Number Placeholder 3"/>
          <p:cNvSpPr>
            <a:spLocks noGrp="1"/>
          </p:cNvSpPr>
          <p:nvPr>
            <p:ph type="sldNum" sz="quarter" idx="5"/>
          </p:nvPr>
        </p:nvSpPr>
        <p:spPr/>
        <p:txBody>
          <a:bodyPr/>
          <a:lstStyle/>
          <a:p>
            <a:pPr>
              <a:defRPr/>
            </a:pPr>
            <a:fld id="{8524A400-E5F4-46F7-89DD-9490ABCFB6EC}"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57175" indent="-457175">
              <a:buClr>
                <a:srgbClr val="FF0000"/>
              </a:buClr>
              <a:defRPr/>
            </a:pPr>
            <a:r>
              <a:rPr lang="en-US" sz="2800" dirty="0">
                <a:solidFill>
                  <a:srgbClr val="660066"/>
                </a:solidFill>
              </a:rPr>
              <a:t>Advise parents to contact the airline directly to find out their rules and regulations.  </a:t>
            </a:r>
          </a:p>
          <a:p>
            <a:pPr marL="457175" indent="-457175">
              <a:buClr>
                <a:srgbClr val="FF0000"/>
              </a:buClr>
              <a:defRPr/>
            </a:pPr>
            <a:endParaRPr lang="en-US" sz="2400" dirty="0">
              <a:solidFill>
                <a:srgbClr val="660066"/>
              </a:solidFill>
            </a:endParaRPr>
          </a:p>
          <a:p>
            <a:pPr>
              <a:defRPr/>
            </a:pPr>
            <a:endParaRPr lang="en-US" dirty="0"/>
          </a:p>
        </p:txBody>
      </p:sp>
      <p:sp>
        <p:nvSpPr>
          <p:cNvPr id="84996" name="Slide Number Placeholder 3"/>
          <p:cNvSpPr>
            <a:spLocks noGrp="1"/>
          </p:cNvSpPr>
          <p:nvPr>
            <p:ph type="sldNum" sz="quarter" idx="5"/>
          </p:nvPr>
        </p:nvSpPr>
        <p:spPr/>
        <p:txBody>
          <a:bodyPr/>
          <a:lstStyle/>
          <a:p>
            <a:pPr>
              <a:defRPr/>
            </a:pPr>
            <a:fld id="{0F956422-4BA5-417E-9DAD-9D56D60DC260}" type="slidenum">
              <a:rPr lang="en-US" smtClean="0"/>
              <a:pPr>
                <a:defRPr/>
              </a:pPr>
              <a:t>38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15 passenger vans are NOT exempt from the law for using car seats.</a:t>
            </a:r>
          </a:p>
          <a:p>
            <a:r>
              <a:rPr lang="en-US" dirty="0" smtClean="0"/>
              <a:t>Licensed</a:t>
            </a:r>
            <a:r>
              <a:rPr lang="en-US" baseline="0" dirty="0" smtClean="0"/>
              <a:t> Day Care facilities are charged with making sure every child is in a proper restraint system. They may or may not know this regulation! </a:t>
            </a:r>
            <a:endParaRPr lang="en-US" dirty="0" smtClean="0"/>
          </a:p>
        </p:txBody>
      </p:sp>
      <p:sp>
        <p:nvSpPr>
          <p:cNvPr id="86020" name="Slide Number Placeholder 3"/>
          <p:cNvSpPr>
            <a:spLocks noGrp="1"/>
          </p:cNvSpPr>
          <p:nvPr>
            <p:ph type="sldNum" sz="quarter" idx="5"/>
          </p:nvPr>
        </p:nvSpPr>
        <p:spPr/>
        <p:txBody>
          <a:bodyPr/>
          <a:lstStyle/>
          <a:p>
            <a:pPr>
              <a:defRPr/>
            </a:pPr>
            <a:fld id="{5B8A8EE3-3F94-468F-AAAA-CAD47B96C47B}" type="slidenum">
              <a:rPr lang="en-US" smtClean="0"/>
              <a:pPr>
                <a:defRPr/>
              </a:pPr>
              <a:t>39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Grand parents can come to fit stations too.  </a:t>
            </a:r>
          </a:p>
        </p:txBody>
      </p:sp>
      <p:sp>
        <p:nvSpPr>
          <p:cNvPr id="87044" name="Slide Number Placeholder 3"/>
          <p:cNvSpPr>
            <a:spLocks noGrp="1"/>
          </p:cNvSpPr>
          <p:nvPr>
            <p:ph type="sldNum" sz="quarter" idx="5"/>
          </p:nvPr>
        </p:nvSpPr>
        <p:spPr/>
        <p:txBody>
          <a:bodyPr/>
          <a:lstStyle/>
          <a:p>
            <a:pPr>
              <a:defRPr/>
            </a:pPr>
            <a:fld id="{927B0909-FD8E-4F11-82F4-61B5AADD1D7E}" type="slidenum">
              <a:rPr lang="en-US" smtClean="0"/>
              <a:pPr>
                <a:defRPr/>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Explain the difference between the law and best practice.  The best practice is to keep your child RF until the uppermost weight limit of the CR or 2 years old.</a:t>
            </a:r>
          </a:p>
          <a:p>
            <a:r>
              <a:rPr lang="en-US" smtClean="0"/>
              <a:t>Photos are from the NHTSA image library.</a:t>
            </a:r>
          </a:p>
        </p:txBody>
      </p:sp>
      <p:sp>
        <p:nvSpPr>
          <p:cNvPr id="61444" name="Slide Number Placeholder 3"/>
          <p:cNvSpPr>
            <a:spLocks noGrp="1"/>
          </p:cNvSpPr>
          <p:nvPr>
            <p:ph type="sldNum" sz="quarter" idx="5"/>
          </p:nvPr>
        </p:nvSpPr>
        <p:spPr/>
        <p:txBody>
          <a:bodyPr/>
          <a:lstStyle/>
          <a:p>
            <a:pPr>
              <a:defRPr/>
            </a:pPr>
            <a:fld id="{F4A581C9-4B2A-4E68-AF17-2C119550D3C8}" type="slidenum">
              <a:rPr lang="en-US" smtClean="0"/>
              <a:pPr>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w="9525"/>
        </p:spPr>
        <p:txBody>
          <a:bodyPr/>
          <a:lstStyle/>
          <a:p>
            <a:pPr>
              <a:defRPr/>
            </a:pPr>
            <a:r>
              <a:rPr lang="en-US" dirty="0" smtClean="0"/>
              <a:t>AAP recommends at least 2 years old or the upper weight limit of the car seat.  You have to read the labels and/or owner’s manual to know what the limits are for your specific seat.</a:t>
            </a:r>
          </a:p>
          <a:p>
            <a:pPr lvl="1">
              <a:defRPr/>
            </a:pPr>
            <a:r>
              <a:rPr lang="en-US" b="1" dirty="0" smtClean="0">
                <a:solidFill>
                  <a:srgbClr val="FF3300"/>
                </a:solidFill>
                <a:effectLst>
                  <a:outerShdw blurRad="38100" dist="38100" dir="2700000" algn="tl">
                    <a:srgbClr val="000000">
                      <a:alpha val="43137"/>
                    </a:srgbClr>
                  </a:outerShdw>
                </a:effectLst>
              </a:rPr>
              <a:t>Here’s a good website with Q and A about rear facing for older children. </a:t>
            </a:r>
          </a:p>
          <a:p>
            <a:pPr lvl="1">
              <a:defRPr/>
            </a:pPr>
            <a:r>
              <a:rPr lang="en-US" dirty="0" smtClean="0">
                <a:solidFill>
                  <a:srgbClr val="FF3300"/>
                </a:solidFill>
              </a:rPr>
              <a:t> </a:t>
            </a:r>
            <a:r>
              <a:rPr lang="en-US" dirty="0" smtClean="0">
                <a:solidFill>
                  <a:srgbClr val="FF3300"/>
                </a:solidFill>
                <a:hlinkClick r:id="rId3"/>
              </a:rPr>
              <a:t>http://www.parenting.com/article/rear-facing-car-seat-guidelines?page=0,0</a:t>
            </a:r>
            <a:endParaRPr lang="en-US" dirty="0" smtClean="0">
              <a:solidFill>
                <a:srgbClr val="FF3300"/>
              </a:solidFill>
            </a:endParaRPr>
          </a:p>
          <a:p>
            <a:pPr>
              <a:defRPr/>
            </a:pPr>
            <a:endParaRPr lang="en-US" dirty="0" smtClean="0"/>
          </a:p>
          <a:p>
            <a:pPr>
              <a:defRPr/>
            </a:pPr>
            <a:r>
              <a:rPr lang="en-US" b="1" dirty="0" smtClean="0"/>
              <a:t>Study Confirms: Rear Facing is Best for Children up to Age 2</a:t>
            </a:r>
          </a:p>
          <a:p>
            <a:pPr>
              <a:defRPr/>
            </a:pPr>
            <a:r>
              <a:rPr lang="en-US" b="1" i="1" dirty="0" smtClean="0"/>
              <a:t>“Children are five times safer riding rear facing than forward facing into the second year of life.”</a:t>
            </a:r>
            <a:br>
              <a:rPr lang="en-US" b="1" i="1" dirty="0" smtClean="0"/>
            </a:br>
            <a:r>
              <a:rPr lang="en-US" dirty="0" smtClean="0"/>
              <a:t>                     </a:t>
            </a:r>
            <a:r>
              <a:rPr lang="en-US" dirty="0" smtClean="0">
                <a:hlinkClick r:id="rId4"/>
              </a:rPr>
              <a:t>Dr. Marilyn Bull </a:t>
            </a:r>
            <a:r>
              <a:rPr lang="en-US" b="1" dirty="0" smtClean="0"/>
              <a:t>and </a:t>
            </a:r>
            <a:r>
              <a:rPr lang="en-US" dirty="0" smtClean="0">
                <a:hlinkClick r:id="rId5"/>
              </a:rPr>
              <a:t>Dr. Dennis Durbin</a:t>
            </a:r>
            <a:endParaRPr lang="en-US" dirty="0" smtClean="0"/>
          </a:p>
          <a:p>
            <a:pPr>
              <a:defRPr/>
            </a:pPr>
            <a:r>
              <a:rPr lang="en-US" dirty="0" smtClean="0"/>
              <a:t>   </a:t>
            </a:r>
            <a:r>
              <a:rPr lang="en-US" b="1" dirty="0" smtClean="0"/>
              <a:t>There is new, unequivocal, real-world evidence that children under age 2 are best protected riding in a rear-facing (RF) car seat (CR).</a:t>
            </a:r>
            <a:r>
              <a:rPr lang="en-US" dirty="0" smtClean="0"/>
              <a:t>  Injuries to rear- and forward-facing children under age 2 were studied in crashes from 1998 to 2003.  Rear-facing CRs were given an effectiveness rating of 93 percent, while forward-facing (FF) CRs were rated at only 78 percent, 15 points lower.  This appears to confirm Swedish research that has shown the benefits of the RF position over many years.</a:t>
            </a:r>
          </a:p>
          <a:p>
            <a:pPr>
              <a:defRPr/>
            </a:pPr>
            <a:r>
              <a:rPr lang="en-US" dirty="0" smtClean="0"/>
              <a:t>   </a:t>
            </a:r>
            <a:r>
              <a:rPr lang="en-US" b="1" dirty="0" smtClean="0"/>
              <a:t>An unexpected finding was the degree to which the RF position benefited children</a:t>
            </a:r>
            <a:r>
              <a:rPr lang="en-US" dirty="0" smtClean="0"/>
              <a:t>.  The study looked at various vehicle types, crash types, and where the child was seated in the vehicle.  While the most basic benefit in terms of how the body moves in a crash occurs in a frontal crash, there was considerable benefit found in side impacts.  The researchers suggest that this may be because most side impacts also involve some frontal-impact forces.  The researchers described the benefit to the RF child in a side-impact as a “cocoon” effect, because the frontal forces hold the child’s head confined in the headrest area and the side-wings of the CR shell, despite the sideward forces.  For a FF child, the frontal forces thrust the child’s head out of the area where side-wings would be of any use to resist the sideward forces.</a:t>
            </a:r>
          </a:p>
          <a:p>
            <a:pPr>
              <a:defRPr/>
            </a:pPr>
            <a:r>
              <a:rPr lang="en-US" dirty="0" smtClean="0"/>
              <a:t>   The benefit of the RF position was also found when the different ages (0–12 and 13–24 months) were each looked at separately.  </a:t>
            </a:r>
            <a:r>
              <a:rPr lang="en-US" b="1" dirty="0" smtClean="0">
                <a:solidFill>
                  <a:srgbClr val="FF0000"/>
                </a:solidFill>
              </a:rPr>
              <a:t>Thus RF CRs for children from 13 to 24 months continued to have a marked benefit despite the children’s physical development beyond the more fragile infant stage.</a:t>
            </a:r>
          </a:p>
          <a:p>
            <a:pPr>
              <a:defRPr/>
            </a:pPr>
            <a:endParaRPr lang="en-US" dirty="0" smtClean="0"/>
          </a:p>
          <a:p>
            <a:pPr>
              <a:defRPr/>
            </a:pPr>
            <a:r>
              <a:rPr lang="en-US" dirty="0" smtClean="0"/>
              <a:t>Photo from NHTSA Library.</a:t>
            </a:r>
          </a:p>
        </p:txBody>
      </p:sp>
      <p:sp>
        <p:nvSpPr>
          <p:cNvPr id="62468" name="Slide Number Placeholder 3"/>
          <p:cNvSpPr>
            <a:spLocks noGrp="1"/>
          </p:cNvSpPr>
          <p:nvPr>
            <p:ph type="sldNum" sz="quarter" idx="5"/>
          </p:nvPr>
        </p:nvSpPr>
        <p:spPr/>
        <p:txBody>
          <a:bodyPr/>
          <a:lstStyle/>
          <a:p>
            <a:pPr>
              <a:defRPr/>
            </a:pPr>
            <a:fld id="{36EEC96A-4EBE-433A-B5B6-2A86B8B33D56}" type="slidenum">
              <a:rPr lang="en-US" smtClean="0"/>
              <a:pPr>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You have to read the labels on car seats to know the actual limitations.  Weights described here are approximate.  AAP recommends that children stay in a RF seat until at least 2 years old or the upper weight limit of the seat.</a:t>
            </a:r>
          </a:p>
          <a:p>
            <a:endParaRPr lang="en-US" smtClean="0"/>
          </a:p>
          <a:p>
            <a:r>
              <a:rPr lang="en-US" b="1" smtClean="0"/>
              <a:t>Study Confirms: Rear Facing is Best for Children up to Age 2</a:t>
            </a:r>
          </a:p>
          <a:p>
            <a:r>
              <a:rPr lang="en-US" b="1" i="1" smtClean="0"/>
              <a:t>“Children are five times safer riding rear facing than forward facing into the second year of life.”</a:t>
            </a:r>
            <a:br>
              <a:rPr lang="en-US" b="1" i="1" smtClean="0"/>
            </a:br>
            <a:r>
              <a:rPr lang="en-US" smtClean="0"/>
              <a:t>                     </a:t>
            </a:r>
            <a:r>
              <a:rPr lang="en-US" smtClean="0">
                <a:hlinkClick r:id="rId3"/>
              </a:rPr>
              <a:t>Dr. Marilyn Bull </a:t>
            </a:r>
            <a:r>
              <a:rPr lang="en-US" b="1" smtClean="0"/>
              <a:t>and </a:t>
            </a:r>
            <a:r>
              <a:rPr lang="en-US" smtClean="0">
                <a:hlinkClick r:id="rId4"/>
              </a:rPr>
              <a:t>Dr. Dennis Durbin</a:t>
            </a:r>
            <a:endParaRPr lang="en-US" smtClean="0"/>
          </a:p>
          <a:p>
            <a:r>
              <a:rPr lang="en-US" smtClean="0"/>
              <a:t>   </a:t>
            </a:r>
            <a:r>
              <a:rPr lang="en-US" b="1" smtClean="0"/>
              <a:t>There is new, unequivocal, real-world evidence that children under age 2 are best protected riding in a rear-facing (RF) car seat (CR).</a:t>
            </a:r>
            <a:r>
              <a:rPr lang="en-US" smtClean="0"/>
              <a:t>  Injuries to rear- and forward-facing children under age 2 were studied in crashes from 1998 to 2003.  Rear-facing CRs were given an effectiveness rating of 93 percent, while forward-facing (FF) CRs were rated at only 78 percent, 15 points lower.  This appears to confirm Swedish research that has shown the benefits of the RF position over many years.</a:t>
            </a:r>
          </a:p>
          <a:p>
            <a:r>
              <a:rPr lang="en-US" smtClean="0"/>
              <a:t>   </a:t>
            </a:r>
            <a:r>
              <a:rPr lang="en-US" b="1" smtClean="0"/>
              <a:t>An unexpected finding was the degree to which the RF position benefited children</a:t>
            </a:r>
            <a:r>
              <a:rPr lang="en-US" smtClean="0"/>
              <a:t>.  The study looked at various vehicle types, crash types, and where the child was seated in the vehicle.  While the most basic benefit in terms of how the body moves in a crash occurs in a frontal crash, there was considerable benefit found in side impacts.  The researchers suggest that this may be because most side impacts also involve some frontal-impact forces.  The researchers described the benefit to the RF child in a side-impact as a “cocoon” effect, because the frontal forces hold the child’s head confined in the headrest area and the side-wings of the CR shell, despite the sideward forces.  For a FF child, the frontal forces thrust the child’s head out of the area where side-wings would be of any use to resist the sideward forces.</a:t>
            </a:r>
          </a:p>
          <a:p>
            <a:r>
              <a:rPr lang="en-US" smtClean="0"/>
              <a:t>   The benefit of the RF position was also found when the different ages (0–12 and 13–24 months) were each looked at separately.  </a:t>
            </a:r>
            <a:r>
              <a:rPr lang="en-US" b="1" smtClean="0">
                <a:solidFill>
                  <a:srgbClr val="FF0000"/>
                </a:solidFill>
              </a:rPr>
              <a:t>Thus RF CRs for children from 13 to 24 months continued to have a marked benefit despite the children’s physical development beyond the more fragile infant stage.</a:t>
            </a:r>
          </a:p>
        </p:txBody>
      </p:sp>
      <p:sp>
        <p:nvSpPr>
          <p:cNvPr id="63492" name="Slide Number Placeholder 3"/>
          <p:cNvSpPr>
            <a:spLocks noGrp="1"/>
          </p:cNvSpPr>
          <p:nvPr>
            <p:ph type="sldNum" sz="quarter" idx="5"/>
          </p:nvPr>
        </p:nvSpPr>
        <p:spPr/>
        <p:txBody>
          <a:bodyPr/>
          <a:lstStyle/>
          <a:p>
            <a:pPr>
              <a:defRPr/>
            </a:pPr>
            <a:fld id="{EA791E9E-8787-4670-A781-81ACF3DD751C}" type="slidenum">
              <a:rPr lang="en-US" smtClean="0"/>
              <a:pPr>
                <a:defRPr/>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Both car-seats are a Cosco Scenera seat.  You have to read the labels on the car seat for height and weight limits.</a:t>
            </a:r>
          </a:p>
          <a:p>
            <a:r>
              <a:rPr lang="en-US" b="1" smtClean="0"/>
              <a:t>Best practice is to keep children rear-facing until they reach the upper weight limits of the seat and minimum 2 years old.</a:t>
            </a:r>
          </a:p>
          <a:p>
            <a:r>
              <a:rPr lang="en-US" smtClean="0"/>
              <a:t>RF seats need to be reclined – even if they are using the convertible seat.</a:t>
            </a:r>
          </a:p>
          <a:p>
            <a:endParaRPr lang="en-US" b="1" smtClean="0"/>
          </a:p>
        </p:txBody>
      </p:sp>
      <p:sp>
        <p:nvSpPr>
          <p:cNvPr id="66564" name="Slide Number Placeholder 3"/>
          <p:cNvSpPr>
            <a:spLocks noGrp="1"/>
          </p:cNvSpPr>
          <p:nvPr>
            <p:ph type="sldNum" sz="quarter" idx="5"/>
          </p:nvPr>
        </p:nvSpPr>
        <p:spPr/>
        <p:txBody>
          <a:bodyPr/>
          <a:lstStyle/>
          <a:p>
            <a:pPr>
              <a:defRPr/>
            </a:pPr>
            <a:fld id="{EE4685A3-F1CA-4553-93B8-2337C5D2E60E}" type="slidenum">
              <a:rPr lang="en-US" smtClean="0"/>
              <a:pPr>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Weights are approximate – you have to read the labels on the seat to know what your particular seat is rated for.</a:t>
            </a:r>
          </a:p>
          <a:p>
            <a:r>
              <a:rPr lang="en-US" smtClean="0"/>
              <a:t>It is ok for a child’s legs/feet to touch the vehicle seat, even on long trips.  This does not hurt the child and there are no reports of significant injury from children having legs touching the vehicle seat.</a:t>
            </a:r>
          </a:p>
        </p:txBody>
      </p:sp>
      <p:sp>
        <p:nvSpPr>
          <p:cNvPr id="65540" name="Slide Number Placeholder 3"/>
          <p:cNvSpPr>
            <a:spLocks noGrp="1"/>
          </p:cNvSpPr>
          <p:nvPr>
            <p:ph type="sldNum" sz="quarter" idx="5"/>
          </p:nvPr>
        </p:nvSpPr>
        <p:spPr/>
        <p:txBody>
          <a:bodyPr/>
          <a:lstStyle/>
          <a:p>
            <a:pPr>
              <a:defRPr/>
            </a:pPr>
            <a:fld id="{722430A8-4EE0-4D9F-AEE8-7A55F8860E7C}" type="slidenum">
              <a:rPr lang="en-US" smtClean="0"/>
              <a:pPr>
                <a:defRPr/>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01789EFE-7AB7-415F-94FA-02EE2F86630D}" type="slidenum">
              <a:rPr lang="en-US" smtClean="0"/>
              <a:pPr>
                <a:defRPr/>
              </a:pPr>
              <a:t>13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1” of movement with 15 pounds of force.  A little bit of movement is ok – remember you can over-tighten carseats.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Owner’s manuals can be confusing.  Typically you will look for “child safety restraint” in the vehicle’s owner’s manual, seatbelt and LATCH instructions are generally in this section.  Can also look up “seatbelts”</a:t>
            </a:r>
          </a:p>
          <a:p>
            <a:r>
              <a:rPr lang="en-US" smtClean="0"/>
              <a:t>Go through the carseat owner’s manuals for pertinent info (eg. LATCH and seatbelt installations, harnessing instructions, carry handle positions, etc.)</a:t>
            </a:r>
          </a:p>
        </p:txBody>
      </p:sp>
      <p:sp>
        <p:nvSpPr>
          <p:cNvPr id="68612" name="Slide Number Placeholder 3"/>
          <p:cNvSpPr>
            <a:spLocks noGrp="1"/>
          </p:cNvSpPr>
          <p:nvPr>
            <p:ph type="sldNum" sz="quarter" idx="5"/>
          </p:nvPr>
        </p:nvSpPr>
        <p:spPr/>
        <p:txBody>
          <a:bodyPr/>
          <a:lstStyle/>
          <a:p>
            <a:pPr>
              <a:defRPr/>
            </a:pPr>
            <a:fld id="{F08440FF-9C6E-41CB-ABA2-FB02AD5358A0}" type="slidenum">
              <a:rPr lang="en-US" smtClean="0"/>
              <a:pPr>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12E3DC-247A-4A8C-8C84-3E30F329E08E}"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2E3DC-247A-4A8C-8C84-3E30F329E08E}"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2E3DC-247A-4A8C-8C84-3E30F329E08E}"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2E3DC-247A-4A8C-8C84-3E30F329E08E}"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112E3DC-247A-4A8C-8C84-3E30F329E08E}"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12E3DC-247A-4A8C-8C84-3E30F329E08E}"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2AEC2-06BE-492A-A82A-4C7A7DE64F4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12E3DC-247A-4A8C-8C84-3E30F329E08E}" type="datetimeFigureOut">
              <a:rPr lang="en-US" smtClean="0"/>
              <a:pPr/>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2E3DC-247A-4A8C-8C84-3E30F329E08E}" type="datetimeFigureOut">
              <a:rPr lang="en-US" smtClean="0"/>
              <a:pPr/>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2E3DC-247A-4A8C-8C84-3E30F329E08E}" type="datetimeFigureOut">
              <a:rPr lang="en-US" smtClean="0"/>
              <a:pPr/>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112E3DC-247A-4A8C-8C84-3E30F329E08E}" type="datetimeFigureOut">
              <a:rPr lang="en-US" smtClean="0"/>
              <a:pPr/>
              <a:t>8/29/2013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0C2AEC2-06BE-492A-A82A-4C7A7DE64F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2E3DC-247A-4A8C-8C84-3E30F329E08E}"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2AEC2-06BE-492A-A82A-4C7A7DE64F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112E3DC-247A-4A8C-8C84-3E30F329E08E}" type="datetimeFigureOut">
              <a:rPr lang="en-US" smtClean="0"/>
              <a:pPr/>
              <a:t>8/29/2013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0C2AEC2-06BE-492A-A82A-4C7A7DE64F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feature=player_embedded&amp;v=Bxy_Tf5VKTc" TargetMode="External"/><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youtu.be/TfEjp9iNRqc" TargetMode="External"/><Relationship Id="rId5" Type="http://schemas.openxmlformats.org/officeDocument/2006/relationships/hyperlink" Target="http://youtu.be/a84BxdNpDgU" TargetMode="External"/><Relationship Id="rId4" Type="http://schemas.openxmlformats.org/officeDocument/2006/relationships/hyperlink" Target="http://www.youtube.com/watch?feature=player_detailpage&amp;v=LhgJ30Q9qj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hyperlink" Target="http://youtu.be/MvzPZfba4y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thecarseatlady.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youtu.be/Q8gU9zzCGA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myangelsaliandpeanut.tripod.com/id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feature=player_detailpage&amp;v=CY6WuGg-Fh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87wknW5t2Zk"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gif"/><Relationship Id="rId7" Type="http://schemas.openxmlformats.org/officeDocument/2006/relationships/image" Target="../media/image54.gif"/><Relationship Id="rId2" Type="http://schemas.openxmlformats.org/officeDocument/2006/relationships/image" Target="../media/image49.gif"/><Relationship Id="rId1" Type="http://schemas.openxmlformats.org/officeDocument/2006/relationships/slideLayout" Target="../slideLayouts/slideLayout7.xml"/><Relationship Id="rId6" Type="http://schemas.openxmlformats.org/officeDocument/2006/relationships/image" Target="../media/image53.gif"/><Relationship Id="rId5" Type="http://schemas.openxmlformats.org/officeDocument/2006/relationships/image" Target="../media/image52.gif"/><Relationship Id="rId4" Type="http://schemas.openxmlformats.org/officeDocument/2006/relationships/image" Target="../media/image51.gif"/></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hyperlink" Target="http://www.hlserve.com/Delivery/Delivery.aspx?hm_CID=131&amp;hm_PN=SearchProductAd_Click&amp;hm_guid=1fa37c7d-4395-4ac5-8c91-dc9cb1ef1fc5&amp;hm_evals=ZYvdBO7dTtgWYOWlxKOiO8hQJwlCxmE+C8+J1/dj8dqg1JNMKmcsC/tsIrIy9O4d9FK+uSqeDkRL0VX5pkeJGKSoDL16zzrOZZiY//nEZ4KBQ4Di3BBElxubtZRbGE9rFSED0VJGR3rza3Mxvac0sJbfNfQ/QhJ9R2QZm2khIIxqvA4E52T2ly5cYtN8vRQxH7y9FRUe0a36kysuYRdOybu2x7j0Dg8DgykClLBfscQggtUqE+2gKFdYtklkxZvjJ3E9cTBolQLhz0YAZxTXngRIchqax2YCcDuVU5tfyBxbXOHU5sy8A4xYem4odvqHrjGXHA4xcUkVKp/IzDwyFUOJoTe54y3LTHL8vvr/+p+tPLNLKzpCuJf3yWIhxmELcAPj0rsbJXHYar81kjLjpPfGwjbVa6I6FHp0PhyL+4QqXSTl+PZQPy9qmED9Qq2rPEmOUhIpque0zyBXH9bZwwbIgJ6So1r2aHHYl/qeBAajfKPSUv/BDRk8CO8E5wradNpBRIvtDdirPGYv8MMAf1XunXca4Abqg6BWnII6IJUmKjJgafYY53+2Jo92fn8lGagA6rZVHhA2jxFK0vEiG6Zh2GVrgoaTO0nZ741lG17/22fh7bT7eVbHFkhNTnhZPUubtD8peVJBxkdkGb4NSOxLGloPjH+C&amp;hmClckThru=www.target.com/p/graco-snugride-classic-connect-30-infant-car-seat-forecaster/-/A-13932457?intc=8675309_hl13932457_null&amp;lnk=other_lnk=other_dlp_hl_qi_x1y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rot="19140000">
            <a:off x="793381" y="1666930"/>
            <a:ext cx="5842122" cy="1204306"/>
          </a:xfrm>
        </p:spPr>
        <p:txBody>
          <a:bodyPr>
            <a:normAutofit fontScale="90000"/>
          </a:bodyPr>
          <a:lstStyle/>
          <a:p>
            <a:r>
              <a:rPr lang="en-US" sz="3600" dirty="0" smtClean="0"/>
              <a:t>Child Passenger Safety for New and Expecting Parents</a:t>
            </a:r>
            <a:endParaRPr lang="en-US" sz="3600"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795198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381000" y="228600"/>
            <a:ext cx="8462963" cy="914400"/>
          </a:xfrm>
          <a:prstGeom prst="rect">
            <a:avLst/>
          </a:prstGeom>
          <a:noFill/>
          <a:ln w="12700">
            <a:noFill/>
            <a:miter lim="800000"/>
            <a:headEnd/>
            <a:tailEnd/>
          </a:ln>
          <a:effectLst/>
        </p:spPr>
        <p:txBody>
          <a:bodyPr lIns="90488" tIns="44450" rIns="90488" bIns="44450" anchor="ctr"/>
          <a:lstStyle/>
          <a:p>
            <a:pPr eaLnBrk="0" hangingPunct="0">
              <a:defRPr/>
            </a:pPr>
            <a:r>
              <a:rPr lang="en-US" sz="3600" b="1" dirty="0">
                <a:effectLst>
                  <a:outerShdw blurRad="38100" dist="38100" dir="2700000" algn="tl">
                    <a:srgbClr val="FFFFFF"/>
                  </a:outerShdw>
                </a:effectLst>
                <a:latin typeface="Franklin Gothic Book" pitchFamily="34" charset="0"/>
              </a:rPr>
              <a:t>Convertible </a:t>
            </a:r>
            <a:r>
              <a:rPr lang="en-US" sz="3600" b="1" dirty="0" smtClean="0">
                <a:effectLst>
                  <a:outerShdw blurRad="38100" dist="38100" dir="2700000" algn="tl">
                    <a:srgbClr val="FFFFFF"/>
                  </a:outerShdw>
                </a:effectLst>
                <a:latin typeface="Franklin Gothic Book" pitchFamily="34" charset="0"/>
              </a:rPr>
              <a:t>Car Seats</a:t>
            </a:r>
            <a:endParaRPr lang="en-US" sz="3600" b="1" dirty="0">
              <a:effectLst>
                <a:outerShdw blurRad="38100" dist="38100" dir="2700000" algn="tl">
                  <a:srgbClr val="FFFFFF"/>
                </a:outerShdw>
              </a:effectLst>
              <a:latin typeface="Franklin Gothic Book" pitchFamily="34" charset="0"/>
            </a:endParaRPr>
          </a:p>
        </p:txBody>
      </p:sp>
      <p:sp>
        <p:nvSpPr>
          <p:cNvPr id="13316" name="Rectangle 3"/>
          <p:cNvSpPr>
            <a:spLocks noChangeArrowheads="1"/>
          </p:cNvSpPr>
          <p:nvPr/>
        </p:nvSpPr>
        <p:spPr bwMode="auto">
          <a:xfrm>
            <a:off x="457200" y="1171574"/>
            <a:ext cx="5029200" cy="369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90000"/>
              </a:lnSpc>
              <a:spcBef>
                <a:spcPct val="20000"/>
              </a:spcBef>
              <a:buClr>
                <a:schemeClr val="accent2"/>
              </a:buClr>
              <a:buFontTx/>
              <a:buChar char="•"/>
            </a:pPr>
            <a:r>
              <a:rPr lang="en-US" sz="2800" b="0" dirty="0" smtClean="0"/>
              <a:t>Usually have a higher maximum weight (up </a:t>
            </a:r>
            <a:r>
              <a:rPr lang="en-US" sz="2800" b="0" dirty="0"/>
              <a:t>to 40+ </a:t>
            </a:r>
            <a:r>
              <a:rPr lang="en-US" sz="2800" b="0" dirty="0" err="1" smtClean="0"/>
              <a:t>lbs</a:t>
            </a:r>
            <a:r>
              <a:rPr lang="en-US" sz="2800" b="0" dirty="0" smtClean="0"/>
              <a:t>)</a:t>
            </a:r>
            <a:endParaRPr lang="en-US" sz="2800" b="0" dirty="0"/>
          </a:p>
          <a:p>
            <a:pPr marL="342900" indent="-342900">
              <a:lnSpc>
                <a:spcPct val="90000"/>
              </a:lnSpc>
              <a:spcBef>
                <a:spcPct val="20000"/>
              </a:spcBef>
              <a:buClr>
                <a:schemeClr val="accent2"/>
              </a:buClr>
              <a:buFontTx/>
              <a:buChar char="•"/>
            </a:pPr>
            <a:r>
              <a:rPr lang="en-US" sz="2800" b="0" dirty="0"/>
              <a:t>Rear-facing must be in the reclined </a:t>
            </a:r>
            <a:r>
              <a:rPr lang="en-US" sz="2800" b="0" dirty="0" smtClean="0"/>
              <a:t>position</a:t>
            </a:r>
            <a:endParaRPr lang="en-US" sz="2800" dirty="0" smtClean="0"/>
          </a:p>
          <a:p>
            <a:pPr marL="342900" indent="-342900">
              <a:lnSpc>
                <a:spcPct val="90000"/>
              </a:lnSpc>
              <a:spcBef>
                <a:spcPct val="20000"/>
              </a:spcBef>
              <a:buClr>
                <a:schemeClr val="accent2"/>
              </a:buClr>
              <a:buFontTx/>
              <a:buChar char="•"/>
            </a:pPr>
            <a:r>
              <a:rPr lang="en-US" sz="2800" b="0" dirty="0" smtClean="0"/>
              <a:t>Change </a:t>
            </a:r>
            <a:r>
              <a:rPr lang="en-US" sz="2800" b="0" dirty="0"/>
              <a:t>to forward-facing when child exceeds the rear-facing height and weight limits of the car seat</a:t>
            </a:r>
          </a:p>
        </p:txBody>
      </p:sp>
      <p:sp>
        <p:nvSpPr>
          <p:cNvPr id="13317" name="Text Box 4"/>
          <p:cNvSpPr txBox="1">
            <a:spLocks noChangeArrowheads="1"/>
          </p:cNvSpPr>
          <p:nvPr/>
        </p:nvSpPr>
        <p:spPr bwMode="auto">
          <a:xfrm>
            <a:off x="838200" y="55626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spcBef>
                <a:spcPct val="50000"/>
              </a:spcBef>
            </a:pPr>
            <a:r>
              <a:rPr lang="en-US">
                <a:solidFill>
                  <a:srgbClr val="000099"/>
                </a:solidFill>
              </a:rPr>
              <a:t> </a:t>
            </a:r>
          </a:p>
        </p:txBody>
      </p:sp>
      <p:pic>
        <p:nvPicPr>
          <p:cNvPr id="13319" name="Picture 10" descr="scenerareclinenood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8527" y="304800"/>
            <a:ext cx="3116145" cy="222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Cosco Scenera.jpg"/>
          <p:cNvPicPr>
            <a:picLocks noChangeAspect="1"/>
          </p:cNvPicPr>
          <p:nvPr/>
        </p:nvPicPr>
        <p:blipFill>
          <a:blip r:embed="rId4">
            <a:extLst>
              <a:ext uri="{28A0092B-C50C-407E-A947-70E740481C1C}">
                <a14:useLocalDpi xmlns:a14="http://schemas.microsoft.com/office/drawing/2010/main" val="0"/>
              </a:ext>
            </a:extLst>
          </a:blip>
          <a:srcRect l="12698" r="11111"/>
          <a:stretch>
            <a:fillRect/>
          </a:stretch>
        </p:blipFill>
        <p:spPr bwMode="auto">
          <a:xfrm>
            <a:off x="6248400" y="2550159"/>
            <a:ext cx="1790700" cy="235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12"/>
          <p:cNvSpPr txBox="1">
            <a:spLocks noChangeArrowheads="1"/>
          </p:cNvSpPr>
          <p:nvPr/>
        </p:nvSpPr>
        <p:spPr bwMode="auto">
          <a:xfrm>
            <a:off x="5610225" y="4770264"/>
            <a:ext cx="2952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spcBef>
                <a:spcPct val="50000"/>
              </a:spcBef>
              <a:buClr>
                <a:schemeClr val="tx1"/>
              </a:buClr>
              <a:buFont typeface="Wingdings" pitchFamily="2" charset="2"/>
              <a:buNone/>
            </a:pPr>
            <a:r>
              <a:rPr lang="en-US" sz="1100" b="0" i="1" dirty="0">
                <a:solidFill>
                  <a:srgbClr val="FF0000"/>
                </a:solidFill>
              </a:rPr>
              <a:t>Converts from </a:t>
            </a:r>
            <a:r>
              <a:rPr lang="en-US" sz="1100" b="0" i="1" dirty="0" smtClean="0">
                <a:solidFill>
                  <a:srgbClr val="FF0000"/>
                </a:solidFill>
              </a:rPr>
              <a:t>rear-facing to forward-facing</a:t>
            </a:r>
            <a:endParaRPr lang="en-US" sz="1100" b="0" i="1" dirty="0">
              <a:solidFill>
                <a:srgbClr val="FF0000"/>
              </a:solidFill>
            </a:endParaRPr>
          </a:p>
        </p:txBody>
      </p:sp>
      <p:pic>
        <p:nvPicPr>
          <p:cNvPr id="12" name="Picture 11"/>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3354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 calcmode="lin" valueType="num">
                                      <p:cBhvr>
                                        <p:cTn id="12" dur="5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31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331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 calcmode="lin" valueType="num">
                                      <p:cBhvr>
                                        <p:cTn id="17" dur="5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331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304800" y="0"/>
            <a:ext cx="7772400" cy="1143000"/>
          </a:xfrm>
          <a:prstGeom prst="rect">
            <a:avLst/>
          </a:prstGeom>
          <a:noFill/>
          <a:ln w="9525">
            <a:noFill/>
            <a:miter lim="800000"/>
            <a:headEnd/>
            <a:tailEnd/>
          </a:ln>
          <a:effectLst/>
        </p:spPr>
        <p:txBody>
          <a:bodyPr anchor="ctr"/>
          <a:lstStyle/>
          <a:p>
            <a:pPr eaLnBrk="0" hangingPunct="0">
              <a:defRPr/>
            </a:pPr>
            <a:r>
              <a:rPr lang="en-US" sz="3600" b="1" dirty="0" smtClean="0">
                <a:effectLst>
                  <a:outerShdw blurRad="38100" dist="38100" dir="2700000" algn="tl">
                    <a:srgbClr val="FFFFFF"/>
                  </a:outerShdw>
                </a:effectLst>
                <a:latin typeface="Franklin Gothic Book" pitchFamily="34" charset="0"/>
              </a:rPr>
              <a:t>Convertible Car </a:t>
            </a:r>
            <a:r>
              <a:rPr lang="en-US" sz="3600" b="1" dirty="0">
                <a:effectLst>
                  <a:outerShdw blurRad="38100" dist="38100" dir="2700000" algn="tl">
                    <a:srgbClr val="FFFFFF"/>
                  </a:outerShdw>
                </a:effectLst>
                <a:latin typeface="Franklin Gothic Book" pitchFamily="34" charset="0"/>
              </a:rPr>
              <a:t>Seats</a:t>
            </a:r>
          </a:p>
        </p:txBody>
      </p:sp>
      <p:sp>
        <p:nvSpPr>
          <p:cNvPr id="12292" name="Text Box 3"/>
          <p:cNvSpPr txBox="1">
            <a:spLocks noChangeArrowheads="1"/>
          </p:cNvSpPr>
          <p:nvPr/>
        </p:nvSpPr>
        <p:spPr bwMode="auto">
          <a:xfrm>
            <a:off x="304800" y="4105275"/>
            <a:ext cx="413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a:r>
              <a:rPr lang="en-US" sz="2400" b="0" dirty="0">
                <a:latin typeface="+mn-lt"/>
              </a:rPr>
              <a:t>Rear Facing: for children until </a:t>
            </a:r>
            <a:r>
              <a:rPr lang="en-US" sz="2400" dirty="0">
                <a:latin typeface="+mn-lt"/>
              </a:rPr>
              <a:t>at least </a:t>
            </a:r>
            <a:r>
              <a:rPr lang="en-US" sz="2400" b="0" dirty="0">
                <a:latin typeface="+mn-lt"/>
              </a:rPr>
              <a:t>1 </a:t>
            </a:r>
            <a:r>
              <a:rPr lang="en-US" sz="2400" b="0" dirty="0" err="1">
                <a:latin typeface="+mn-lt"/>
              </a:rPr>
              <a:t>yr</a:t>
            </a:r>
            <a:r>
              <a:rPr lang="en-US" sz="2400" b="0" dirty="0">
                <a:latin typeface="+mn-lt"/>
              </a:rPr>
              <a:t> AND 20 pounds. </a:t>
            </a:r>
          </a:p>
        </p:txBody>
      </p:sp>
      <p:sp>
        <p:nvSpPr>
          <p:cNvPr id="12293" name="Text Box 6"/>
          <p:cNvSpPr txBox="1">
            <a:spLocks noChangeArrowheads="1"/>
          </p:cNvSpPr>
          <p:nvPr/>
        </p:nvSpPr>
        <p:spPr bwMode="auto">
          <a:xfrm>
            <a:off x="4562475" y="3667035"/>
            <a:ext cx="4352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a:r>
              <a:rPr lang="en-US" sz="2400" b="0" dirty="0">
                <a:latin typeface="+mn-lt"/>
              </a:rPr>
              <a:t>Forward Facing: when child exceeds the rear-facing height and weight limits of the car seat</a:t>
            </a:r>
          </a:p>
        </p:txBody>
      </p:sp>
      <p:pic>
        <p:nvPicPr>
          <p:cNvPr id="12294"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219200"/>
            <a:ext cx="3737344"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7"/>
          <p:cNvSpPr txBox="1">
            <a:spLocks noChangeArrowheads="1"/>
          </p:cNvSpPr>
          <p:nvPr/>
        </p:nvSpPr>
        <p:spPr bwMode="auto">
          <a:xfrm>
            <a:off x="542925" y="50292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r>
              <a:rPr lang="en-US" sz="2000" b="0" dirty="0" smtClean="0">
                <a:solidFill>
                  <a:schemeClr val="bg1"/>
                </a:solidFill>
              </a:rPr>
              <a:t>**The </a:t>
            </a:r>
            <a:r>
              <a:rPr lang="en-US" sz="2000" b="0" dirty="0">
                <a:solidFill>
                  <a:schemeClr val="bg1"/>
                </a:solidFill>
              </a:rPr>
              <a:t>American Academy of Pediatrics advises rear-facing car seats until age two, or until they exceed the height or weight limit for the car seat.</a:t>
            </a:r>
            <a:endParaRPr lang="en-US" sz="2000" dirty="0">
              <a:solidFill>
                <a:schemeClr val="bg1"/>
              </a:solidFill>
            </a:endParaRPr>
          </a:p>
        </p:txBody>
      </p:sp>
      <p:pic>
        <p:nvPicPr>
          <p:cNvPr id="12296" name="Picture 8" descr="FF older chi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8008" y="228600"/>
            <a:ext cx="370948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0892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p:cTn id="7" dur="500" fill="hold"/>
                                        <p:tgtEl>
                                          <p:spTgt spid="122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3">
                                            <p:txEl>
                                              <p:pRg st="0" end="0"/>
                                            </p:txEl>
                                          </p:spTgt>
                                        </p:tgtEl>
                                        <p:attrNameLst>
                                          <p:attrName>style.visibility</p:attrName>
                                        </p:attrNameLst>
                                      </p:cBhvr>
                                      <p:to>
                                        <p:strVal val="visible"/>
                                      </p:to>
                                    </p:set>
                                    <p:anim calcmode="lin" valueType="num">
                                      <p:cBhvr>
                                        <p:cTn id="14" dur="500" fill="hold"/>
                                        <p:tgtEl>
                                          <p:spTgt spid="1229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29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2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295"/>
                                        </p:tgtEl>
                                        <p:attrNameLst>
                                          <p:attrName>style.visibility</p:attrName>
                                        </p:attrNameLst>
                                      </p:cBhvr>
                                      <p:to>
                                        <p:strVal val="visible"/>
                                      </p:to>
                                    </p:set>
                                    <p:anim calcmode="lin" valueType="num">
                                      <p:cBhvr>
                                        <p:cTn id="21" dur="1000" fill="hold"/>
                                        <p:tgtEl>
                                          <p:spTgt spid="12295"/>
                                        </p:tgtEl>
                                        <p:attrNameLst>
                                          <p:attrName>ppt_w</p:attrName>
                                        </p:attrNameLst>
                                      </p:cBhvr>
                                      <p:tavLst>
                                        <p:tav tm="0">
                                          <p:val>
                                            <p:fltVal val="0"/>
                                          </p:val>
                                        </p:tav>
                                        <p:tav tm="100000">
                                          <p:val>
                                            <p:strVal val="#ppt_w"/>
                                          </p:val>
                                        </p:tav>
                                      </p:tavLst>
                                    </p:anim>
                                    <p:anim calcmode="lin" valueType="num">
                                      <p:cBhvr>
                                        <p:cTn id="22" dur="1000" fill="hold"/>
                                        <p:tgtEl>
                                          <p:spTgt spid="12295"/>
                                        </p:tgtEl>
                                        <p:attrNameLst>
                                          <p:attrName>ppt_h</p:attrName>
                                        </p:attrNameLst>
                                      </p:cBhvr>
                                      <p:tavLst>
                                        <p:tav tm="0">
                                          <p:val>
                                            <p:fltVal val="0"/>
                                          </p:val>
                                        </p:tav>
                                        <p:tav tm="100000">
                                          <p:val>
                                            <p:strVal val="#ppt_h"/>
                                          </p:val>
                                        </p:tav>
                                      </p:tavLst>
                                    </p:anim>
                                    <p:anim calcmode="lin" valueType="num">
                                      <p:cBhvr>
                                        <p:cTn id="23" dur="1000" fill="hold"/>
                                        <p:tgtEl>
                                          <p:spTgt spid="12295"/>
                                        </p:tgtEl>
                                        <p:attrNameLst>
                                          <p:attrName>style.rotation</p:attrName>
                                        </p:attrNameLst>
                                      </p:cBhvr>
                                      <p:tavLst>
                                        <p:tav tm="0">
                                          <p:val>
                                            <p:fltVal val="90"/>
                                          </p:val>
                                        </p:tav>
                                        <p:tav tm="100000">
                                          <p:val>
                                            <p:fltVal val="0"/>
                                          </p:val>
                                        </p:tav>
                                      </p:tavLst>
                                    </p:anim>
                                    <p:animEffect transition="in" filter="fade">
                                      <p:cBhvr>
                                        <p:cTn id="24"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rot="19140000">
            <a:off x="1074632" y="1705598"/>
            <a:ext cx="5650992" cy="1207509"/>
          </a:xfrm>
        </p:spPr>
        <p:txBody>
          <a:bodyPr/>
          <a:lstStyle/>
          <a:p>
            <a:r>
              <a:rPr lang="en-US" dirty="0" smtClean="0"/>
              <a:t>Installing your Car Seat</a:t>
            </a:r>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361203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noFill/>
        </p:spPr>
        <p:txBody>
          <a:bodyPr/>
          <a:lstStyle/>
          <a:p>
            <a:pPr eaLnBrk="1" hangingPunct="1">
              <a:defRPr/>
            </a:pPr>
            <a:r>
              <a:rPr lang="en-US" b="1" dirty="0" smtClean="0">
                <a:effectLst>
                  <a:outerShdw blurRad="38100" dist="38100" dir="2700000" algn="tl">
                    <a:srgbClr val="FFFFFF"/>
                  </a:outerShdw>
                </a:effectLst>
              </a:rPr>
              <a:t>Correct Installation</a:t>
            </a:r>
          </a:p>
        </p:txBody>
      </p:sp>
      <p:sp>
        <p:nvSpPr>
          <p:cNvPr id="15364" name="Rectangle 3"/>
          <p:cNvSpPr>
            <a:spLocks noGrp="1" noChangeArrowheads="1"/>
          </p:cNvSpPr>
          <p:nvPr>
            <p:ph idx="1"/>
          </p:nvPr>
        </p:nvSpPr>
        <p:spPr>
          <a:xfrm>
            <a:off x="762000" y="1524000"/>
            <a:ext cx="7543800" cy="3657600"/>
          </a:xfrm>
        </p:spPr>
        <p:txBody>
          <a:bodyPr/>
          <a:lstStyle/>
          <a:p>
            <a:pPr marL="609600" indent="-609600" eaLnBrk="1" hangingPunct="1">
              <a:lnSpc>
                <a:spcPct val="90000"/>
              </a:lnSpc>
              <a:buFontTx/>
              <a:buAutoNum type="arabicPeriod"/>
            </a:pPr>
            <a:r>
              <a:rPr lang="en-US" sz="2600" b="1" dirty="0" smtClean="0"/>
              <a:t>Read child </a:t>
            </a:r>
            <a:r>
              <a:rPr lang="en-US" sz="2600" b="1" dirty="0" err="1" smtClean="0"/>
              <a:t>cafety</a:t>
            </a:r>
            <a:r>
              <a:rPr lang="en-US" sz="2600" b="1" dirty="0" smtClean="0"/>
              <a:t> seat manual</a:t>
            </a:r>
          </a:p>
          <a:p>
            <a:pPr marL="609600" indent="-609600" eaLnBrk="1" hangingPunct="1">
              <a:lnSpc>
                <a:spcPct val="90000"/>
              </a:lnSpc>
              <a:buFontTx/>
              <a:buAutoNum type="arabicPeriod"/>
            </a:pPr>
            <a:r>
              <a:rPr lang="en-US" sz="2600" b="1" dirty="0" smtClean="0"/>
              <a:t>Read vehicle owner’s manual</a:t>
            </a:r>
          </a:p>
          <a:p>
            <a:pPr marL="609600" indent="-609600" eaLnBrk="1" hangingPunct="1">
              <a:lnSpc>
                <a:spcPct val="90000"/>
              </a:lnSpc>
              <a:buFontTx/>
              <a:buAutoNum type="arabicPeriod"/>
            </a:pPr>
            <a:r>
              <a:rPr lang="en-US" sz="2600" b="1" dirty="0" smtClean="0"/>
              <a:t>Choose a seating position</a:t>
            </a:r>
          </a:p>
          <a:p>
            <a:pPr marL="609600" indent="-609600" eaLnBrk="1" hangingPunct="1">
              <a:lnSpc>
                <a:spcPct val="90000"/>
              </a:lnSpc>
              <a:buFontTx/>
              <a:buAutoNum type="arabicPeriod"/>
            </a:pPr>
            <a:r>
              <a:rPr lang="en-US" sz="2600" b="1" dirty="0" smtClean="0"/>
              <a:t>Seat Belts or LATCH </a:t>
            </a:r>
            <a:r>
              <a:rPr lang="en-US" sz="1400" b="1" dirty="0" smtClean="0"/>
              <a:t>(lower anchors &amp; tethers for children)</a:t>
            </a:r>
            <a:endParaRPr lang="en-US" sz="2600" b="1" dirty="0" smtClean="0"/>
          </a:p>
          <a:p>
            <a:pPr marL="609600" indent="-609600" eaLnBrk="1" hangingPunct="1">
              <a:lnSpc>
                <a:spcPct val="90000"/>
              </a:lnSpc>
              <a:buFontTx/>
              <a:buAutoNum type="arabicPeriod"/>
            </a:pPr>
            <a:r>
              <a:rPr lang="en-US" sz="2600" b="1" dirty="0" smtClean="0"/>
              <a:t>Secure car seat so there is no more than 1” movement </a:t>
            </a:r>
          </a:p>
        </p:txBody>
      </p:sp>
      <p:pic>
        <p:nvPicPr>
          <p:cNvPr id="5" name="Picture 4"/>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9504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p:cTn id="7" dur="500" fill="hold"/>
                                        <p:tgtEl>
                                          <p:spTgt spid="153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364">
                                            <p:txEl>
                                              <p:pRg st="1" end="1"/>
                                            </p:txEl>
                                          </p:spTgt>
                                        </p:tgtEl>
                                        <p:attrNameLst>
                                          <p:attrName>style.visibility</p:attrName>
                                        </p:attrNameLst>
                                      </p:cBhvr>
                                      <p:to>
                                        <p:strVal val="visible"/>
                                      </p:to>
                                    </p:set>
                                    <p:anim calcmode="lin" valueType="num">
                                      <p:cBhvr>
                                        <p:cTn id="14" dur="500" fill="hold"/>
                                        <p:tgtEl>
                                          <p:spTgt spid="1536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36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36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364">
                                            <p:txEl>
                                              <p:pRg st="2" end="2"/>
                                            </p:txEl>
                                          </p:spTgt>
                                        </p:tgtEl>
                                        <p:attrNameLst>
                                          <p:attrName>style.visibility</p:attrName>
                                        </p:attrNameLst>
                                      </p:cBhvr>
                                      <p:to>
                                        <p:strVal val="visible"/>
                                      </p:to>
                                    </p:set>
                                    <p:anim calcmode="lin" valueType="num">
                                      <p:cBhvr>
                                        <p:cTn id="21" dur="500" fill="hold"/>
                                        <p:tgtEl>
                                          <p:spTgt spid="1536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536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364">
                                            <p:txEl>
                                              <p:pRg st="3" end="3"/>
                                            </p:txEl>
                                          </p:spTgt>
                                        </p:tgtEl>
                                        <p:attrNameLst>
                                          <p:attrName>style.visibility</p:attrName>
                                        </p:attrNameLst>
                                      </p:cBhvr>
                                      <p:to>
                                        <p:strVal val="visible"/>
                                      </p:to>
                                    </p:set>
                                    <p:anim calcmode="lin" valueType="num">
                                      <p:cBhvr>
                                        <p:cTn id="28" dur="500" fill="hold"/>
                                        <p:tgtEl>
                                          <p:spTgt spid="1536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536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536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364">
                                            <p:txEl>
                                              <p:pRg st="4" end="4"/>
                                            </p:txEl>
                                          </p:spTgt>
                                        </p:tgtEl>
                                        <p:attrNameLst>
                                          <p:attrName>style.visibility</p:attrName>
                                        </p:attrNameLst>
                                      </p:cBhvr>
                                      <p:to>
                                        <p:strVal val="visible"/>
                                      </p:to>
                                    </p:set>
                                    <p:anim calcmode="lin" valueType="num">
                                      <p:cBhvr>
                                        <p:cTn id="35" dur="500" fill="hold"/>
                                        <p:tgtEl>
                                          <p:spTgt spid="1536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536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53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8229600" cy="944563"/>
          </a:xfrm>
        </p:spPr>
        <p:txBody>
          <a:bodyPr/>
          <a:lstStyle/>
          <a:p>
            <a:r>
              <a:rPr lang="en-US" b="1" smtClean="0"/>
              <a:t>Owner’s Manuals	</a:t>
            </a:r>
            <a:r>
              <a:rPr lang="en-US" smtClean="0"/>
              <a:t>	</a:t>
            </a:r>
          </a:p>
        </p:txBody>
      </p:sp>
      <p:sp>
        <p:nvSpPr>
          <p:cNvPr id="16387" name="Text Placeholder 4"/>
          <p:cNvSpPr>
            <a:spLocks noGrp="1"/>
          </p:cNvSpPr>
          <p:nvPr>
            <p:ph type="body" idx="1"/>
          </p:nvPr>
        </p:nvSpPr>
        <p:spPr>
          <a:xfrm>
            <a:off x="930274" y="976948"/>
            <a:ext cx="3336926" cy="320040"/>
          </a:xfrm>
        </p:spPr>
        <p:txBody>
          <a:bodyPr>
            <a:normAutofit/>
          </a:bodyPr>
          <a:lstStyle/>
          <a:p>
            <a:r>
              <a:rPr lang="en-US" dirty="0" smtClean="0"/>
              <a:t>Car Seat Manual	</a:t>
            </a:r>
          </a:p>
        </p:txBody>
      </p:sp>
      <p:sp>
        <p:nvSpPr>
          <p:cNvPr id="16388" name="Content Placeholder 3"/>
          <p:cNvSpPr>
            <a:spLocks noGrp="1"/>
          </p:cNvSpPr>
          <p:nvPr>
            <p:ph sz="half" idx="2"/>
          </p:nvPr>
        </p:nvSpPr>
        <p:spPr/>
        <p:txBody>
          <a:bodyPr/>
          <a:lstStyle/>
          <a:p>
            <a:pPr>
              <a:buFontTx/>
              <a:buNone/>
            </a:pPr>
            <a:r>
              <a:rPr lang="en-US" smtClean="0"/>
              <a:t>	</a:t>
            </a:r>
          </a:p>
        </p:txBody>
      </p:sp>
      <p:sp>
        <p:nvSpPr>
          <p:cNvPr id="16389" name="Text Placeholder 5"/>
          <p:cNvSpPr>
            <a:spLocks noGrp="1"/>
          </p:cNvSpPr>
          <p:nvPr>
            <p:ph type="body" sz="quarter" idx="3"/>
          </p:nvPr>
        </p:nvSpPr>
        <p:spPr>
          <a:xfrm>
            <a:off x="5295900" y="640398"/>
            <a:ext cx="3200400" cy="548640"/>
          </a:xfrm>
        </p:spPr>
        <p:txBody>
          <a:bodyPr/>
          <a:lstStyle/>
          <a:p>
            <a:r>
              <a:rPr lang="en-US" dirty="0" smtClean="0"/>
              <a:t>Vehicle Manual</a:t>
            </a:r>
          </a:p>
        </p:txBody>
      </p:sp>
      <p:pic>
        <p:nvPicPr>
          <p:cNvPr id="16391" name="Picture 8" descr="DSC_0596.JPG"/>
          <p:cNvPicPr>
            <a:picLocks noChangeAspect="1"/>
          </p:cNvPicPr>
          <p:nvPr/>
        </p:nvPicPr>
        <p:blipFill>
          <a:blip r:embed="rId3">
            <a:extLst>
              <a:ext uri="{28A0092B-C50C-407E-A947-70E740481C1C}">
                <a14:useLocalDpi xmlns:a14="http://schemas.microsoft.com/office/drawing/2010/main" val="0"/>
              </a:ext>
            </a:extLst>
          </a:blip>
          <a:srcRect t="2090" b="1747"/>
          <a:stretch>
            <a:fillRect/>
          </a:stretch>
        </p:blipFill>
        <p:spPr bwMode="auto">
          <a:xfrm>
            <a:off x="838200" y="1296988"/>
            <a:ext cx="258445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DSC_0597.JPG"/>
          <p:cNvPicPr>
            <a:picLocks noChangeAspect="1"/>
          </p:cNvPicPr>
          <p:nvPr/>
        </p:nvPicPr>
        <p:blipFill>
          <a:blip r:embed="rId4">
            <a:extLst>
              <a:ext uri="{28A0092B-C50C-407E-A947-70E740481C1C}">
                <a14:useLocalDpi xmlns:a14="http://schemas.microsoft.com/office/drawing/2010/main" val="0"/>
              </a:ext>
            </a:extLst>
          </a:blip>
          <a:srcRect l="30952" t="33630" r="15582" b="19264"/>
          <a:stretch>
            <a:fillRect/>
          </a:stretch>
        </p:blipFill>
        <p:spPr bwMode="auto">
          <a:xfrm>
            <a:off x="5067300" y="1189038"/>
            <a:ext cx="2895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Oval 10"/>
          <p:cNvSpPr>
            <a:spLocks noChangeArrowheads="1"/>
          </p:cNvSpPr>
          <p:nvPr/>
        </p:nvSpPr>
        <p:spPr bwMode="auto">
          <a:xfrm>
            <a:off x="6324600" y="4495800"/>
            <a:ext cx="8382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buClr>
                <a:schemeClr val="tx1"/>
              </a:buClr>
              <a:buFont typeface="Wingdings" pitchFamily="2" charset="2"/>
              <a:buChar char="Ø"/>
            </a:pPr>
            <a:endParaRPr lang="en-US"/>
          </a:p>
        </p:txBody>
      </p:sp>
      <p:cxnSp>
        <p:nvCxnSpPr>
          <p:cNvPr id="16394" name="Straight Arrow Connector 12"/>
          <p:cNvCxnSpPr>
            <a:cxnSpLocks noChangeShapeType="1"/>
          </p:cNvCxnSpPr>
          <p:nvPr/>
        </p:nvCxnSpPr>
        <p:spPr bwMode="auto">
          <a:xfrm flipV="1">
            <a:off x="7239000" y="3352800"/>
            <a:ext cx="990600" cy="9906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6395" name="Straight Arrow Connector 11"/>
          <p:cNvCxnSpPr>
            <a:cxnSpLocks noChangeShapeType="1"/>
          </p:cNvCxnSpPr>
          <p:nvPr/>
        </p:nvCxnSpPr>
        <p:spPr bwMode="auto">
          <a:xfrm>
            <a:off x="8305800" y="1752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6396" name="Right Brace 15"/>
          <p:cNvSpPr>
            <a:spLocks/>
          </p:cNvSpPr>
          <p:nvPr/>
        </p:nvSpPr>
        <p:spPr bwMode="auto">
          <a:xfrm>
            <a:off x="8001000" y="4419600"/>
            <a:ext cx="533400" cy="608013"/>
          </a:xfrm>
          <a:prstGeom prst="rightBrace">
            <a:avLst>
              <a:gd name="adj1" fmla="val 834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buClr>
                <a:schemeClr val="tx1"/>
              </a:buClr>
              <a:buFont typeface="Wingdings" pitchFamily="2" charset="2"/>
              <a:buChar char="Ø"/>
            </a:pPr>
            <a:endParaRPr lang="en-US"/>
          </a:p>
        </p:txBody>
      </p:sp>
      <p:sp>
        <p:nvSpPr>
          <p:cNvPr id="21" name="Oval 20"/>
          <p:cNvSpPr/>
          <p:nvPr/>
        </p:nvSpPr>
        <p:spPr bwMode="auto">
          <a:xfrm>
            <a:off x="5638800" y="3381375"/>
            <a:ext cx="2209800" cy="1114425"/>
          </a:xfrm>
          <a:prstGeom prst="ellipse">
            <a:avLst/>
          </a:prstGeom>
          <a:noFill/>
          <a:ln w="19050" cap="flat" cmpd="sng" algn="ctr">
            <a:solidFill>
              <a:srgbClr val="FF0000"/>
            </a:solidFill>
            <a:prstDash val="solid"/>
            <a:round/>
            <a:headEnd type="none" w="med" len="med"/>
            <a:tailEnd type="none" w="med" len="med"/>
          </a:ln>
          <a:effectLst>
            <a:innerShdw blurRad="63500" dist="50800" dir="13500000">
              <a:srgbClr val="FF0000">
                <a:alpha val="50000"/>
              </a:srgbClr>
            </a:innerShdw>
          </a:effectLst>
        </p:spPr>
        <p:txBody>
          <a:bodyPr wrap="square">
            <a:spAutoFit/>
          </a:bodyPr>
          <a:lstStyle/>
          <a:p>
            <a:pPr>
              <a:spcBef>
                <a:spcPct val="50000"/>
              </a:spcBef>
              <a:buClr>
                <a:schemeClr val="tx1"/>
              </a:buClr>
              <a:buFont typeface="Wingdings" pitchFamily="2" charset="2"/>
              <a:buChar char="Ø"/>
              <a:defRPr/>
            </a:pPr>
            <a:endParaRPr lang="en-US">
              <a:latin typeface="Arial" pitchFamily="34" charset="0"/>
            </a:endParaRPr>
          </a:p>
        </p:txBody>
      </p:sp>
      <p:cxnSp>
        <p:nvCxnSpPr>
          <p:cNvPr id="16400" name="Straight Arrow Connector 23"/>
          <p:cNvCxnSpPr>
            <a:cxnSpLocks noChangeShapeType="1"/>
          </p:cNvCxnSpPr>
          <p:nvPr/>
        </p:nvCxnSpPr>
        <p:spPr bwMode="auto">
          <a:xfrm flipH="1">
            <a:off x="7686675" y="2971800"/>
            <a:ext cx="685800" cy="609600"/>
          </a:xfrm>
          <a:prstGeom prst="straightConnector1">
            <a:avLst/>
          </a:prstGeom>
          <a:noFill/>
          <a:ln w="19050" algn="ctr">
            <a:solidFill>
              <a:srgbClr val="FF3300"/>
            </a:solidFill>
            <a:round/>
            <a:headEnd/>
            <a:tailEnd type="arrow" w="med" len="med"/>
          </a:ln>
          <a:extLst>
            <a:ext uri="{909E8E84-426E-40DD-AFC4-6F175D3DCCD1}">
              <a14:hiddenFill xmlns:a14="http://schemas.microsoft.com/office/drawing/2010/main">
                <a:noFill/>
              </a14:hiddenFill>
            </a:ext>
          </a:extLst>
        </p:spPr>
      </p:cxnSp>
      <p:pic>
        <p:nvPicPr>
          <p:cNvPr id="15" name="Picture 14"/>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7719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1000" fill="hold"/>
                                        <p:tgtEl>
                                          <p:spTgt spid="16391"/>
                                        </p:tgtEl>
                                        <p:attrNameLst>
                                          <p:attrName>ppt_w</p:attrName>
                                        </p:attrNameLst>
                                      </p:cBhvr>
                                      <p:tavLst>
                                        <p:tav tm="0">
                                          <p:val>
                                            <p:fltVal val="0"/>
                                          </p:val>
                                        </p:tav>
                                        <p:tav tm="100000">
                                          <p:val>
                                            <p:strVal val="#ppt_w"/>
                                          </p:val>
                                        </p:tav>
                                      </p:tavLst>
                                    </p:anim>
                                    <p:anim calcmode="lin" valueType="num">
                                      <p:cBhvr>
                                        <p:cTn id="8" dur="1000" fill="hold"/>
                                        <p:tgtEl>
                                          <p:spTgt spid="16391"/>
                                        </p:tgtEl>
                                        <p:attrNameLst>
                                          <p:attrName>ppt_h</p:attrName>
                                        </p:attrNameLst>
                                      </p:cBhvr>
                                      <p:tavLst>
                                        <p:tav tm="0">
                                          <p:val>
                                            <p:fltVal val="0"/>
                                          </p:val>
                                        </p:tav>
                                        <p:tav tm="100000">
                                          <p:val>
                                            <p:strVal val="#ppt_h"/>
                                          </p:val>
                                        </p:tav>
                                      </p:tavLst>
                                    </p:anim>
                                    <p:anim calcmode="lin" valueType="num">
                                      <p:cBhvr>
                                        <p:cTn id="9" dur="1000" fill="hold"/>
                                        <p:tgtEl>
                                          <p:spTgt spid="16391"/>
                                        </p:tgtEl>
                                        <p:attrNameLst>
                                          <p:attrName>style.rotation</p:attrName>
                                        </p:attrNameLst>
                                      </p:cBhvr>
                                      <p:tavLst>
                                        <p:tav tm="0">
                                          <p:val>
                                            <p:fltVal val="90"/>
                                          </p:val>
                                        </p:tav>
                                        <p:tav tm="100000">
                                          <p:val>
                                            <p:fltVal val="0"/>
                                          </p:val>
                                        </p:tav>
                                      </p:tavLst>
                                    </p:anim>
                                    <p:animEffect transition="in" filter="fade">
                                      <p:cBhvr>
                                        <p:cTn id="10" dur="1000"/>
                                        <p:tgtEl>
                                          <p:spTgt spid="1639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p:cTn id="15" dur="1000" fill="hold"/>
                                        <p:tgtEl>
                                          <p:spTgt spid="16392"/>
                                        </p:tgtEl>
                                        <p:attrNameLst>
                                          <p:attrName>ppt_w</p:attrName>
                                        </p:attrNameLst>
                                      </p:cBhvr>
                                      <p:tavLst>
                                        <p:tav tm="0">
                                          <p:val>
                                            <p:fltVal val="0"/>
                                          </p:val>
                                        </p:tav>
                                        <p:tav tm="100000">
                                          <p:val>
                                            <p:strVal val="#ppt_w"/>
                                          </p:val>
                                        </p:tav>
                                      </p:tavLst>
                                    </p:anim>
                                    <p:anim calcmode="lin" valueType="num">
                                      <p:cBhvr>
                                        <p:cTn id="16" dur="1000" fill="hold"/>
                                        <p:tgtEl>
                                          <p:spTgt spid="16392"/>
                                        </p:tgtEl>
                                        <p:attrNameLst>
                                          <p:attrName>ppt_h</p:attrName>
                                        </p:attrNameLst>
                                      </p:cBhvr>
                                      <p:tavLst>
                                        <p:tav tm="0">
                                          <p:val>
                                            <p:fltVal val="0"/>
                                          </p:val>
                                        </p:tav>
                                        <p:tav tm="100000">
                                          <p:val>
                                            <p:strVal val="#ppt_h"/>
                                          </p:val>
                                        </p:tav>
                                      </p:tavLst>
                                    </p:anim>
                                    <p:anim calcmode="lin" valueType="num">
                                      <p:cBhvr>
                                        <p:cTn id="17" dur="1000" fill="hold"/>
                                        <p:tgtEl>
                                          <p:spTgt spid="16392"/>
                                        </p:tgtEl>
                                        <p:attrNameLst>
                                          <p:attrName>style.rotation</p:attrName>
                                        </p:attrNameLst>
                                      </p:cBhvr>
                                      <p:tavLst>
                                        <p:tav tm="0">
                                          <p:val>
                                            <p:fltVal val="90"/>
                                          </p:val>
                                        </p:tav>
                                        <p:tav tm="100000">
                                          <p:val>
                                            <p:fltVal val="0"/>
                                          </p:val>
                                        </p:tav>
                                      </p:tavLst>
                                    </p:anim>
                                    <p:animEffect transition="in" filter="fade">
                                      <p:cBhvr>
                                        <p:cTn id="18" dur="1000"/>
                                        <p:tgtEl>
                                          <p:spTgt spid="1639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6400"/>
                                        </p:tgtEl>
                                        <p:attrNameLst>
                                          <p:attrName>style.visibility</p:attrName>
                                        </p:attrNameLst>
                                      </p:cBhvr>
                                      <p:to>
                                        <p:strVal val="visible"/>
                                      </p:to>
                                    </p:set>
                                    <p:anim calcmode="lin" valueType="num">
                                      <p:cBhvr>
                                        <p:cTn id="31" dur="500" fill="hold"/>
                                        <p:tgtEl>
                                          <p:spTgt spid="16400"/>
                                        </p:tgtEl>
                                        <p:attrNameLst>
                                          <p:attrName>ppt_w</p:attrName>
                                        </p:attrNameLst>
                                      </p:cBhvr>
                                      <p:tavLst>
                                        <p:tav tm="0">
                                          <p:val>
                                            <p:fltVal val="0"/>
                                          </p:val>
                                        </p:tav>
                                        <p:tav tm="100000">
                                          <p:val>
                                            <p:strVal val="#ppt_w"/>
                                          </p:val>
                                        </p:tav>
                                      </p:tavLst>
                                    </p:anim>
                                    <p:anim calcmode="lin" valueType="num">
                                      <p:cBhvr>
                                        <p:cTn id="32" dur="500" fill="hold"/>
                                        <p:tgtEl>
                                          <p:spTgt spid="16400"/>
                                        </p:tgtEl>
                                        <p:attrNameLst>
                                          <p:attrName>ppt_h</p:attrName>
                                        </p:attrNameLst>
                                      </p:cBhvr>
                                      <p:tavLst>
                                        <p:tav tm="0">
                                          <p:val>
                                            <p:fltVal val="0"/>
                                          </p:val>
                                        </p:tav>
                                        <p:tav tm="100000">
                                          <p:val>
                                            <p:strVal val="#ppt_h"/>
                                          </p:val>
                                        </p:tav>
                                      </p:tavLst>
                                    </p:anim>
                                    <p:animEffect transition="in" filter="fade">
                                      <p:cBhvr>
                                        <p:cTn id="33"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051" descr="j013454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20408" y="2619375"/>
            <a:ext cx="1665609" cy="3324225"/>
          </a:xfrm>
        </p:spPr>
      </p:pic>
      <p:sp>
        <p:nvSpPr>
          <p:cNvPr id="17410" name="Text Placeholder 8"/>
          <p:cNvSpPr>
            <a:spLocks noGrp="1"/>
          </p:cNvSpPr>
          <p:nvPr>
            <p:ph type="body" sz="half" idx="2"/>
          </p:nvPr>
        </p:nvSpPr>
        <p:spPr>
          <a:xfrm>
            <a:off x="609600" y="990600"/>
            <a:ext cx="4419600" cy="5135563"/>
          </a:xfrm>
        </p:spPr>
        <p:txBody>
          <a:bodyPr/>
          <a:lstStyle/>
          <a:p>
            <a:pPr algn="ctr"/>
            <a:r>
              <a:rPr lang="en-US" sz="4800" b="1" dirty="0" smtClean="0">
                <a:solidFill>
                  <a:schemeClr val="tx1"/>
                </a:solidFill>
              </a:rPr>
              <a:t>Which is better…</a:t>
            </a:r>
          </a:p>
          <a:p>
            <a:pPr algn="ctr"/>
            <a:r>
              <a:rPr lang="en-US" sz="4800" b="1" dirty="0" smtClean="0">
                <a:solidFill>
                  <a:schemeClr val="tx1"/>
                </a:solidFill>
              </a:rPr>
              <a:t>the middle or outboard seats?</a:t>
            </a:r>
          </a:p>
        </p:txBody>
      </p:sp>
      <p:sp>
        <p:nvSpPr>
          <p:cNvPr id="20483" name="Footer Placeholder 2"/>
          <p:cNvSpPr>
            <a:spLocks noGrp="1"/>
          </p:cNvSpPr>
          <p:nvPr>
            <p:ph type="ftr" sz="quarter" idx="11"/>
          </p:nvPr>
        </p:nvSpPr>
        <p:spPr/>
        <p:txBody>
          <a:bodyPr/>
          <a:lstStyle/>
          <a:p>
            <a:pPr algn="r">
              <a:defRPr/>
            </a:pPr>
            <a:r>
              <a:rPr lang="en-US" altLang="en-US" smtClean="0">
                <a:solidFill>
                  <a:srgbClr val="FF0000"/>
                </a:solidFill>
                <a:latin typeface="Arial" charset="0"/>
              </a:rPr>
              <a:t>www.carseatscolorado.com</a:t>
            </a:r>
          </a:p>
        </p:txBody>
      </p:sp>
    </p:spTree>
    <p:extLst>
      <p:ext uri="{BB962C8B-B14F-4D97-AF65-F5344CB8AC3E}">
        <p14:creationId xmlns:p14="http://schemas.microsoft.com/office/powerpoint/2010/main" val="177351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p:cNvSpPr>
            <a:spLocks noGrp="1"/>
          </p:cNvSpPr>
          <p:nvPr>
            <p:ph sz="half" idx="1"/>
          </p:nvPr>
        </p:nvSpPr>
        <p:spPr>
          <a:xfrm>
            <a:off x="381000" y="1295400"/>
            <a:ext cx="4495800" cy="3712464"/>
          </a:xfrm>
        </p:spPr>
        <p:txBody>
          <a:bodyPr/>
          <a:lstStyle/>
          <a:p>
            <a:pPr marL="457200" indent="-457200">
              <a:buClr>
                <a:schemeClr val="accent2"/>
              </a:buClr>
              <a:buFont typeface="Arial" pitchFamily="34" charset="0"/>
              <a:buChar char="•"/>
            </a:pPr>
            <a:r>
              <a:rPr lang="en-US" sz="3200" b="1" dirty="0" smtClean="0"/>
              <a:t>Push and pull the seat to tighten</a:t>
            </a:r>
          </a:p>
          <a:p>
            <a:pPr marL="457200" indent="-457200">
              <a:buClr>
                <a:schemeClr val="accent2"/>
              </a:buClr>
              <a:buFont typeface="Arial" pitchFamily="34" charset="0"/>
              <a:buChar char="•"/>
            </a:pPr>
            <a:r>
              <a:rPr lang="en-US" sz="3200" b="1" dirty="0" smtClean="0"/>
              <a:t>Seat should not move more than 1 inch</a:t>
            </a:r>
          </a:p>
        </p:txBody>
      </p:sp>
      <p:sp useBgFill="1">
        <p:nvSpPr>
          <p:cNvPr id="18436" name="Content Placeholder 4"/>
          <p:cNvSpPr>
            <a:spLocks noGrp="1"/>
          </p:cNvSpPr>
          <p:nvPr>
            <p:ph sz="half" idx="2"/>
          </p:nvPr>
        </p:nvSpPr>
        <p:spPr>
          <a:xfrm>
            <a:off x="5067300" y="1371600"/>
            <a:ext cx="4076700" cy="3657600"/>
          </a:xfrm>
          <a:effectLst>
            <a:innerShdw blurRad="63500" dist="50800" dir="13500000">
              <a:schemeClr val="bg2">
                <a:lumMod val="50000"/>
                <a:alpha val="50000"/>
              </a:schemeClr>
            </a:innerShdw>
          </a:effectLst>
        </p:spPr>
        <p:txBody>
          <a:bodyPr/>
          <a:lstStyle/>
          <a:p>
            <a:r>
              <a:rPr lang="en-US" sz="2000" dirty="0" smtClean="0">
                <a:solidFill>
                  <a:schemeClr val="accent2"/>
                </a:solidFill>
              </a:rPr>
              <a:t>NHTSA Infant Seat w/seatbelt Installation:  </a:t>
            </a:r>
            <a:r>
              <a:rPr lang="en-US" sz="1600" dirty="0" smtClean="0">
                <a:solidFill>
                  <a:schemeClr val="accent2"/>
                </a:solidFill>
                <a:hlinkClick r:id="rId3"/>
              </a:rPr>
              <a:t>http://www.youtube.com/watch?feature=player_embedded&amp;v=Bxy_Tf5VKTc</a:t>
            </a:r>
            <a:endParaRPr lang="en-US" sz="1600" dirty="0" smtClean="0">
              <a:solidFill>
                <a:schemeClr val="accent2"/>
              </a:solidFill>
            </a:endParaRPr>
          </a:p>
          <a:p>
            <a:r>
              <a:rPr lang="en-US" sz="2000" dirty="0" smtClean="0">
                <a:solidFill>
                  <a:schemeClr val="accent2"/>
                </a:solidFill>
              </a:rPr>
              <a:t>NHTSA Convertible Seat w/LATCH Installation:</a:t>
            </a:r>
            <a:r>
              <a:rPr lang="en-US" sz="1800" dirty="0" smtClean="0">
                <a:solidFill>
                  <a:schemeClr val="accent2"/>
                </a:solidFill>
              </a:rPr>
              <a:t/>
            </a:r>
            <a:br>
              <a:rPr lang="en-US" sz="1800" dirty="0" smtClean="0">
                <a:solidFill>
                  <a:schemeClr val="accent2"/>
                </a:solidFill>
              </a:rPr>
            </a:br>
            <a:r>
              <a:rPr lang="en-US" sz="1600" dirty="0" smtClean="0">
                <a:solidFill>
                  <a:schemeClr val="accent2"/>
                </a:solidFill>
                <a:hlinkClick r:id="rId4"/>
              </a:rPr>
              <a:t>http://www.youtube.com/watch?feature=player_detailpage&amp;v=LhgJ30Q9qjk</a:t>
            </a:r>
            <a:endParaRPr lang="en-US" sz="1600" dirty="0" smtClean="0">
              <a:solidFill>
                <a:schemeClr val="accent2"/>
              </a:solidFill>
            </a:endParaRPr>
          </a:p>
          <a:p>
            <a:r>
              <a:rPr lang="en-US" sz="1100" dirty="0" err="1" smtClean="0">
                <a:solidFill>
                  <a:schemeClr val="accent2"/>
                </a:solidFill>
              </a:rPr>
              <a:t>Graco</a:t>
            </a:r>
            <a:r>
              <a:rPr lang="en-US" sz="1100" dirty="0" smtClean="0">
                <a:solidFill>
                  <a:schemeClr val="accent2"/>
                </a:solidFill>
              </a:rPr>
              <a:t> Infant Seat Installation:  </a:t>
            </a:r>
            <a:r>
              <a:rPr lang="en-US" sz="1100" dirty="0" smtClean="0">
                <a:solidFill>
                  <a:schemeClr val="accent2"/>
                </a:solidFill>
                <a:hlinkClick r:id="rId5"/>
              </a:rPr>
              <a:t>http://youtu.be/a84BxdNpDgU</a:t>
            </a:r>
            <a:endParaRPr lang="en-US" sz="1100" dirty="0" smtClean="0">
              <a:solidFill>
                <a:schemeClr val="accent2"/>
              </a:solidFill>
            </a:endParaRPr>
          </a:p>
          <a:p>
            <a:r>
              <a:rPr lang="en-US" sz="1100" dirty="0" err="1" smtClean="0">
                <a:solidFill>
                  <a:schemeClr val="accent2"/>
                </a:solidFill>
              </a:rPr>
              <a:t>Chicco</a:t>
            </a:r>
            <a:r>
              <a:rPr lang="en-US" sz="1100" dirty="0" smtClean="0">
                <a:solidFill>
                  <a:schemeClr val="accent2"/>
                </a:solidFill>
              </a:rPr>
              <a:t> Infant Seat Installation: </a:t>
            </a:r>
            <a:r>
              <a:rPr lang="en-US" sz="1100" dirty="0" smtClean="0">
                <a:solidFill>
                  <a:schemeClr val="accent2"/>
                </a:solidFill>
                <a:hlinkClick r:id="rId6"/>
              </a:rPr>
              <a:t>http://youtu.be/TfEjp9iNRqc</a:t>
            </a:r>
            <a:endParaRPr lang="en-US" sz="1100" dirty="0" smtClean="0">
              <a:solidFill>
                <a:schemeClr val="accent2"/>
              </a:solidFill>
            </a:endParaRPr>
          </a:p>
          <a:p>
            <a:endParaRPr lang="en-US" sz="2000" dirty="0" smtClean="0">
              <a:solidFill>
                <a:schemeClr val="accent2"/>
              </a:solidFill>
            </a:endParaRPr>
          </a:p>
          <a:p>
            <a:endParaRPr lang="en-US" sz="2000" dirty="0" smtClean="0">
              <a:solidFill>
                <a:schemeClr val="accent2"/>
              </a:solidFill>
            </a:endParaRPr>
          </a:p>
        </p:txBody>
      </p:sp>
      <p:sp>
        <p:nvSpPr>
          <p:cNvPr id="18434" name="Title 1"/>
          <p:cNvSpPr>
            <a:spLocks noGrp="1"/>
          </p:cNvSpPr>
          <p:nvPr>
            <p:ph type="title"/>
          </p:nvPr>
        </p:nvSpPr>
        <p:spPr/>
        <p:txBody>
          <a:bodyPr>
            <a:noAutofit/>
          </a:bodyPr>
          <a:lstStyle/>
          <a:p>
            <a:r>
              <a:rPr lang="en-US" sz="3200" b="1" dirty="0" smtClean="0">
                <a:latin typeface="+mn-lt"/>
              </a:rPr>
              <a:t>Tightening The car seat:</a:t>
            </a:r>
          </a:p>
        </p:txBody>
      </p:sp>
      <p:pic>
        <p:nvPicPr>
          <p:cNvPr id="6" name="Picture 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3301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8436">
                                            <p:bg/>
                                          </p:spTgt>
                                        </p:tgtEl>
                                      </p:cBhvr>
                                    </p:animEffect>
                                    <p:animScale>
                                      <p:cBhvr>
                                        <p:cTn id="7" dur="250" autoRev="1" fill="hold"/>
                                        <p:tgtEl>
                                          <p:spTgt spid="18436">
                                            <p:bg/>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8436">
                                            <p:txEl>
                                              <p:pRg st="0" end="0"/>
                                            </p:txEl>
                                          </p:spTgt>
                                        </p:tgtEl>
                                      </p:cBhvr>
                                    </p:animEffect>
                                    <p:animScale>
                                      <p:cBhvr>
                                        <p:cTn id="10" dur="250" autoRev="1" fill="hold"/>
                                        <p:tgtEl>
                                          <p:spTgt spid="18436">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8436">
                                            <p:txEl>
                                              <p:pRg st="1" end="1"/>
                                            </p:txEl>
                                          </p:spTgt>
                                        </p:tgtEl>
                                      </p:cBhvr>
                                    </p:animEffect>
                                    <p:animScale>
                                      <p:cBhvr>
                                        <p:cTn id="13" dur="250" autoRev="1" fill="hold"/>
                                        <p:tgtEl>
                                          <p:spTgt spid="18436">
                                            <p:txEl>
                                              <p:pRg st="1" end="1"/>
                                            </p:tx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8436">
                                            <p:txEl>
                                              <p:pRg st="2" end="2"/>
                                            </p:txEl>
                                          </p:spTgt>
                                        </p:tgtEl>
                                      </p:cBhvr>
                                    </p:animEffect>
                                    <p:animScale>
                                      <p:cBhvr>
                                        <p:cTn id="16" dur="250" autoRev="1" fill="hold"/>
                                        <p:tgtEl>
                                          <p:spTgt spid="18436">
                                            <p:txEl>
                                              <p:pRg st="2" end="2"/>
                                            </p:tx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8436">
                                            <p:txEl>
                                              <p:pRg st="3" end="3"/>
                                            </p:txEl>
                                          </p:spTgt>
                                        </p:tgtEl>
                                      </p:cBhvr>
                                    </p:animEffect>
                                    <p:animScale>
                                      <p:cBhvr>
                                        <p:cTn id="19" dur="250" autoRev="1" fill="hold"/>
                                        <p:tgtEl>
                                          <p:spTgt spid="18436">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Lower anchors and tethers for children</a:t>
            </a:r>
            <a:endParaRPr lang="en-US" dirty="0"/>
          </a:p>
        </p:txBody>
      </p:sp>
      <p:sp>
        <p:nvSpPr>
          <p:cNvPr id="3" name="Title 2"/>
          <p:cNvSpPr>
            <a:spLocks noGrp="1"/>
          </p:cNvSpPr>
          <p:nvPr>
            <p:ph type="title"/>
          </p:nvPr>
        </p:nvSpPr>
        <p:spPr/>
        <p:txBody>
          <a:bodyPr/>
          <a:lstStyle/>
          <a:p>
            <a:r>
              <a:rPr lang="en-US" dirty="0" smtClean="0"/>
              <a:t>LATCH</a:t>
            </a:r>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647503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noFill/>
        </p:spPr>
        <p:txBody>
          <a:bodyPr/>
          <a:lstStyle/>
          <a:p>
            <a:pPr eaLnBrk="1" hangingPunct="1">
              <a:defRPr/>
            </a:pPr>
            <a:endParaRPr lang="en-US" b="1" dirty="0" smtClean="0">
              <a:effectLst>
                <a:outerShdw blurRad="38100" dist="38100" dir="2700000" algn="tl">
                  <a:srgbClr val="FFFFFF"/>
                </a:outerShdw>
              </a:effectLst>
            </a:endParaRPr>
          </a:p>
        </p:txBody>
      </p:sp>
      <p:sp>
        <p:nvSpPr>
          <p:cNvPr id="346115" name="Text Box 3"/>
          <p:cNvSpPr txBox="1">
            <a:spLocks noChangeArrowheads="1"/>
          </p:cNvSpPr>
          <p:nvPr/>
        </p:nvSpPr>
        <p:spPr bwMode="auto">
          <a:xfrm>
            <a:off x="1257300" y="838200"/>
            <a:ext cx="6781800" cy="2000250"/>
          </a:xfrm>
          <a:prstGeom prst="rect">
            <a:avLst/>
          </a:prstGeom>
          <a:noFill/>
          <a:ln w="9525">
            <a:noFill/>
            <a:miter lim="800000"/>
            <a:headEnd/>
            <a:tailEnd/>
          </a:ln>
          <a:effectLst/>
        </p:spPr>
        <p:txBody>
          <a:bodyPr>
            <a:spAutoFit/>
          </a:bodyPr>
          <a:lstStyle/>
          <a:p>
            <a:pPr algn="ctr">
              <a:spcBef>
                <a:spcPts val="0"/>
              </a:spcBef>
              <a:buClr>
                <a:schemeClr val="tx1"/>
              </a:buClr>
              <a:buFont typeface="Wingdings" pitchFamily="2" charset="2"/>
              <a:buNone/>
              <a:defRPr/>
            </a:pPr>
            <a:r>
              <a:rPr lang="en-US" sz="5400" dirty="0">
                <a:effectLst>
                  <a:outerShdw blurRad="38100" dist="38100" dir="2700000" algn="tl">
                    <a:srgbClr val="000000"/>
                  </a:outerShdw>
                </a:effectLst>
                <a:latin typeface="Arial" pitchFamily="34" charset="0"/>
                <a:cs typeface="+mn-cs"/>
              </a:rPr>
              <a:t>Seat Belt or </a:t>
            </a:r>
            <a:br>
              <a:rPr lang="en-US" sz="5400" dirty="0">
                <a:effectLst>
                  <a:outerShdw blurRad="38100" dist="38100" dir="2700000" algn="tl">
                    <a:srgbClr val="000000"/>
                  </a:outerShdw>
                </a:effectLst>
                <a:latin typeface="Arial" pitchFamily="34" charset="0"/>
                <a:cs typeface="+mn-cs"/>
              </a:rPr>
            </a:br>
            <a:r>
              <a:rPr lang="en-US" sz="5400" dirty="0">
                <a:effectLst>
                  <a:outerShdw blurRad="38100" dist="38100" dir="2700000" algn="tl">
                    <a:srgbClr val="000000"/>
                  </a:outerShdw>
                </a:effectLst>
                <a:latin typeface="Arial" pitchFamily="34" charset="0"/>
                <a:cs typeface="+mn-cs"/>
              </a:rPr>
              <a:t>LATCH ?</a:t>
            </a:r>
          </a:p>
          <a:p>
            <a:pPr algn="ctr">
              <a:spcBef>
                <a:spcPts val="0"/>
              </a:spcBef>
              <a:buClr>
                <a:schemeClr val="tx1"/>
              </a:buClr>
              <a:buFont typeface="Wingdings" pitchFamily="2" charset="2"/>
              <a:buNone/>
              <a:defRPr/>
            </a:pPr>
            <a:r>
              <a:rPr lang="en-US" sz="1600" dirty="0">
                <a:effectLst>
                  <a:outerShdw blurRad="38100" dist="38100" dir="2700000" algn="tl">
                    <a:srgbClr val="000000"/>
                  </a:outerShdw>
                </a:effectLst>
                <a:latin typeface="Arial" pitchFamily="34" charset="0"/>
                <a:cs typeface="+mn-cs"/>
              </a:rPr>
              <a:t>(lower anchors and tethers for children</a:t>
            </a:r>
            <a:r>
              <a:rPr lang="en-US" sz="1400" dirty="0">
                <a:effectLst>
                  <a:outerShdw blurRad="38100" dist="38100" dir="2700000" algn="tl">
                    <a:srgbClr val="000000"/>
                  </a:outerShdw>
                </a:effectLst>
                <a:latin typeface="Arial" pitchFamily="34" charset="0"/>
                <a:cs typeface="+mn-cs"/>
              </a:rPr>
              <a:t>)</a:t>
            </a:r>
            <a:endParaRPr lang="en-US" sz="5400" dirty="0">
              <a:effectLst>
                <a:outerShdw blurRad="38100" dist="38100" dir="2700000" algn="tl">
                  <a:srgbClr val="000000"/>
                </a:outerShdw>
              </a:effectLst>
              <a:latin typeface="Arial" pitchFamily="34" charset="0"/>
              <a:cs typeface="+mn-cs"/>
            </a:endParaRPr>
          </a:p>
        </p:txBody>
      </p:sp>
      <p:sp>
        <p:nvSpPr>
          <p:cNvPr id="20485" name="Text Box 4"/>
          <p:cNvSpPr txBox="1">
            <a:spLocks noChangeArrowheads="1"/>
          </p:cNvSpPr>
          <p:nvPr/>
        </p:nvSpPr>
        <p:spPr bwMode="auto">
          <a:xfrm>
            <a:off x="1981200" y="3533775"/>
            <a:ext cx="5334000" cy="1123950"/>
          </a:xfrm>
          <a:prstGeom prst="rect">
            <a:avLst/>
          </a:prstGeom>
          <a:noFill/>
          <a:ln w="57150" cmpd="thickThin">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spcBef>
                <a:spcPct val="50000"/>
              </a:spcBef>
              <a:buClr>
                <a:schemeClr val="tx1"/>
              </a:buClr>
              <a:buFont typeface="Wingdings" pitchFamily="2" charset="2"/>
              <a:buNone/>
            </a:pPr>
            <a:r>
              <a:rPr lang="en-US" dirty="0">
                <a:solidFill>
                  <a:srgbClr val="CC3300"/>
                </a:solidFill>
              </a:rPr>
              <a:t>Read vehicle instruction manual first!</a:t>
            </a:r>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407433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t>Seat Belt or LATCH ?</a:t>
            </a:r>
            <a:br>
              <a:rPr lang="en-US" b="1" smtClean="0"/>
            </a:br>
            <a:r>
              <a:rPr lang="en-US" sz="1400" b="1" smtClean="0"/>
              <a:t>(lower anchors &amp; tethers for children)</a:t>
            </a:r>
            <a:endParaRPr lang="en-US" b="1" smtClean="0"/>
          </a:p>
        </p:txBody>
      </p:sp>
      <p:sp>
        <p:nvSpPr>
          <p:cNvPr id="21507" name="Content Placeholder 2"/>
          <p:cNvSpPr>
            <a:spLocks noGrp="1"/>
          </p:cNvSpPr>
          <p:nvPr>
            <p:ph idx="1"/>
          </p:nvPr>
        </p:nvSpPr>
        <p:spPr>
          <a:xfrm>
            <a:off x="838200" y="990600"/>
            <a:ext cx="7772400" cy="3657600"/>
          </a:xfrm>
        </p:spPr>
        <p:txBody>
          <a:bodyPr>
            <a:normAutofit/>
          </a:bodyPr>
          <a:lstStyle/>
          <a:p>
            <a:pPr marL="457200" indent="-457200">
              <a:buClr>
                <a:schemeClr val="accent2"/>
              </a:buClr>
              <a:buFont typeface="Arial" pitchFamily="34" charset="0"/>
              <a:buChar char="•"/>
            </a:pPr>
            <a:r>
              <a:rPr lang="en-US" sz="2800" b="1" dirty="0" smtClean="0"/>
              <a:t>Try both!</a:t>
            </a:r>
          </a:p>
          <a:p>
            <a:pPr marL="457200" indent="-457200">
              <a:buClr>
                <a:schemeClr val="accent2"/>
              </a:buClr>
              <a:buFont typeface="Arial" pitchFamily="34" charset="0"/>
              <a:buChar char="•"/>
            </a:pPr>
            <a:r>
              <a:rPr lang="en-US" sz="2800" dirty="0" smtClean="0"/>
              <a:t>Which ever is </a:t>
            </a:r>
            <a:r>
              <a:rPr lang="en-US" sz="2800" b="1" dirty="0" smtClean="0"/>
              <a:t>easier for you to get a correct installation is the one you should use!</a:t>
            </a:r>
          </a:p>
        </p:txBody>
      </p:sp>
      <p:pic>
        <p:nvPicPr>
          <p:cNvPr id="21509" name="Picture 7" descr="la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909" y="2590800"/>
            <a:ext cx="3544691"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carseat seatbelt inst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310524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772171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85800" y="228600"/>
            <a:ext cx="7772400" cy="914400"/>
          </a:xfrm>
          <a:solidFill>
            <a:schemeClr val="bg1"/>
          </a:solidFill>
        </p:spPr>
        <p:txBody>
          <a:bodyPr/>
          <a:lstStyle/>
          <a:p>
            <a:pPr eaLnBrk="1" hangingPunct="1">
              <a:defRPr/>
            </a:pPr>
            <a:r>
              <a:rPr lang="en-US" dirty="0" smtClean="0">
                <a:effectLst>
                  <a:outerShdw blurRad="38100" dist="38100" dir="2700000" algn="tl">
                    <a:srgbClr val="C0C0C0"/>
                  </a:outerShdw>
                </a:effectLst>
              </a:rPr>
              <a:t>Objectives</a:t>
            </a:r>
          </a:p>
        </p:txBody>
      </p:sp>
      <p:sp>
        <p:nvSpPr>
          <p:cNvPr id="4100" name="Rectangle 3"/>
          <p:cNvSpPr>
            <a:spLocks noGrp="1" noChangeArrowheads="1"/>
          </p:cNvSpPr>
          <p:nvPr>
            <p:ph idx="1"/>
          </p:nvPr>
        </p:nvSpPr>
        <p:spPr>
          <a:xfrm>
            <a:off x="996696" y="1066800"/>
            <a:ext cx="7772400" cy="3352800"/>
          </a:xfrm>
        </p:spPr>
        <p:txBody>
          <a:bodyPr/>
          <a:lstStyle/>
          <a:p>
            <a:pPr eaLnBrk="1" hangingPunct="1">
              <a:buFont typeface="Arial" pitchFamily="34" charset="0"/>
              <a:buChar char="•"/>
            </a:pPr>
            <a:r>
              <a:rPr lang="en-US" sz="2800" b="0" dirty="0" smtClean="0"/>
              <a:t>Understand Colorado’s child passenger safety law and “best practice recommendations.”</a:t>
            </a:r>
          </a:p>
          <a:p>
            <a:pPr eaLnBrk="1" hangingPunct="1">
              <a:buFont typeface="Arial" pitchFamily="34" charset="0"/>
              <a:buChar char="•"/>
            </a:pPr>
            <a:r>
              <a:rPr lang="en-US" sz="2800" b="0" dirty="0" smtClean="0"/>
              <a:t>How to choose the appropriate restraint system</a:t>
            </a:r>
          </a:p>
          <a:p>
            <a:pPr eaLnBrk="1" hangingPunct="1">
              <a:buFont typeface="Arial" pitchFamily="34" charset="0"/>
              <a:buChar char="•"/>
            </a:pPr>
            <a:r>
              <a:rPr lang="en-US" sz="2800" b="0" dirty="0" smtClean="0"/>
              <a:t>How to use the restraint system correctly</a:t>
            </a:r>
          </a:p>
          <a:p>
            <a:pPr eaLnBrk="1" hangingPunct="1">
              <a:buFont typeface="Arial" pitchFamily="34" charset="0"/>
              <a:buChar char="•"/>
            </a:pPr>
            <a:r>
              <a:rPr lang="en-US" sz="2800" b="0" dirty="0" smtClean="0"/>
              <a:t>Learn about traveling in other vehicles</a:t>
            </a:r>
            <a:endParaRPr lang="en-US" sz="2800" b="0" dirty="0" smtClean="0">
              <a:solidFill>
                <a:srgbClr val="FFFF66"/>
              </a:solidFill>
            </a:endParaRPr>
          </a:p>
          <a:p>
            <a:pPr eaLnBrk="1" hangingPunct="1"/>
            <a:endParaRPr lang="en-US" sz="2600" dirty="0" smtClean="0">
              <a:solidFill>
                <a:srgbClr val="FFFF66"/>
              </a:solidFill>
            </a:endParaRPr>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141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500" fill="hold"/>
                                        <p:tgtEl>
                                          <p:spTgt spid="41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0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 calcmode="lin" valueType="num">
                                      <p:cBhvr>
                                        <p:cTn id="14" dur="500" fill="hold"/>
                                        <p:tgtEl>
                                          <p:spTgt spid="410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10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1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 calcmode="lin" valueType="num">
                                      <p:cBhvr>
                                        <p:cTn id="21" dur="500" fill="hold"/>
                                        <p:tgtEl>
                                          <p:spTgt spid="410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10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10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 calcmode="lin" valueType="num">
                                      <p:cBhvr>
                                        <p:cTn id="28" dur="500" fill="hold"/>
                                        <p:tgtEl>
                                          <p:spTgt spid="410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10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648200" y="1371600"/>
            <a:ext cx="4191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742950" lvl="1" indent="-285750">
              <a:lnSpc>
                <a:spcPct val="90000"/>
              </a:lnSpc>
              <a:spcBef>
                <a:spcPct val="20000"/>
              </a:spcBef>
              <a:buClr>
                <a:schemeClr val="accent2"/>
              </a:buClr>
              <a:buFontTx/>
              <a:buChar char="•"/>
            </a:pPr>
            <a:r>
              <a:rPr lang="en-US" sz="2200" b="0" dirty="0">
                <a:latin typeface="Tahoma" pitchFamily="34" charset="0"/>
              </a:rPr>
              <a:t>Lower anchors can be found in vehicles 2002 and newer in at least two rear seating positions</a:t>
            </a:r>
          </a:p>
          <a:p>
            <a:pPr marL="742950" lvl="1" indent="-285750">
              <a:lnSpc>
                <a:spcPct val="90000"/>
              </a:lnSpc>
              <a:spcBef>
                <a:spcPct val="20000"/>
              </a:spcBef>
              <a:buClr>
                <a:schemeClr val="accent2"/>
              </a:buClr>
              <a:buFontTx/>
              <a:buChar char="•"/>
            </a:pPr>
            <a:endParaRPr lang="en-US" sz="2200" b="0" dirty="0">
              <a:latin typeface="Tahoma" pitchFamily="34" charset="0"/>
            </a:endParaRPr>
          </a:p>
          <a:p>
            <a:pPr marL="742950" lvl="1" indent="-285750">
              <a:lnSpc>
                <a:spcPct val="90000"/>
              </a:lnSpc>
              <a:spcBef>
                <a:spcPct val="20000"/>
              </a:spcBef>
              <a:buClr>
                <a:schemeClr val="accent2"/>
              </a:buClr>
              <a:buFontTx/>
              <a:buChar char="•"/>
            </a:pPr>
            <a:r>
              <a:rPr lang="en-US" sz="2200" b="0" dirty="0">
                <a:latin typeface="Tahoma" pitchFamily="34" charset="0"/>
              </a:rPr>
              <a:t>Attach only to LATCH</a:t>
            </a:r>
          </a:p>
          <a:p>
            <a:pPr marL="742950" lvl="1" indent="-285750">
              <a:lnSpc>
                <a:spcPct val="90000"/>
              </a:lnSpc>
              <a:spcBef>
                <a:spcPct val="20000"/>
              </a:spcBef>
              <a:buClr>
                <a:schemeClr val="hlink"/>
              </a:buClr>
              <a:buFontTx/>
              <a:buChar char="•"/>
            </a:pPr>
            <a:endParaRPr lang="en-US" sz="2200" b="0" dirty="0">
              <a:solidFill>
                <a:srgbClr val="000099"/>
              </a:solidFill>
              <a:latin typeface="Tahoma" pitchFamily="34" charset="0"/>
            </a:endParaRPr>
          </a:p>
          <a:p>
            <a:pPr marL="742950" lvl="1" indent="-285750">
              <a:lnSpc>
                <a:spcPct val="90000"/>
              </a:lnSpc>
              <a:spcBef>
                <a:spcPct val="20000"/>
              </a:spcBef>
              <a:buClr>
                <a:schemeClr val="hlink"/>
              </a:buClr>
              <a:buFontTx/>
              <a:buChar char="•"/>
            </a:pPr>
            <a:endParaRPr lang="en-US" sz="500" b="0" dirty="0">
              <a:solidFill>
                <a:srgbClr val="000099"/>
              </a:solidFill>
              <a:latin typeface="Tahoma" pitchFamily="34" charset="0"/>
            </a:endParaRPr>
          </a:p>
          <a:p>
            <a:pPr marL="742950" lvl="1" indent="-285750">
              <a:lnSpc>
                <a:spcPct val="90000"/>
              </a:lnSpc>
              <a:spcBef>
                <a:spcPct val="20000"/>
              </a:spcBef>
              <a:buClr>
                <a:schemeClr val="hlink"/>
              </a:buClr>
            </a:pPr>
            <a:endParaRPr lang="en-US" sz="2200" b="0" dirty="0">
              <a:solidFill>
                <a:srgbClr val="000099"/>
              </a:solidFill>
              <a:latin typeface="Tahoma" pitchFamily="34" charset="0"/>
            </a:endParaRPr>
          </a:p>
          <a:p>
            <a:pPr marL="742950" lvl="1" indent="-285750">
              <a:lnSpc>
                <a:spcPct val="90000"/>
              </a:lnSpc>
              <a:spcBef>
                <a:spcPct val="20000"/>
              </a:spcBef>
              <a:buClr>
                <a:schemeClr val="hlink"/>
              </a:buClr>
              <a:buFontTx/>
              <a:buChar char="•"/>
            </a:pPr>
            <a:endParaRPr lang="en-US" sz="2200" b="0" dirty="0">
              <a:solidFill>
                <a:srgbClr val="000099"/>
              </a:solidFill>
              <a:latin typeface="Tahoma" pitchFamily="34" charset="0"/>
            </a:endParaRPr>
          </a:p>
          <a:p>
            <a:pPr marL="742950" lvl="1" indent="-285750">
              <a:lnSpc>
                <a:spcPct val="90000"/>
              </a:lnSpc>
              <a:spcBef>
                <a:spcPct val="20000"/>
              </a:spcBef>
              <a:buClr>
                <a:schemeClr val="hlink"/>
              </a:buClr>
            </a:pPr>
            <a:endParaRPr lang="en-US" sz="2200" b="0" dirty="0">
              <a:solidFill>
                <a:srgbClr val="000099"/>
              </a:solidFill>
              <a:latin typeface="Tahoma" pitchFamily="34" charset="0"/>
            </a:endParaRPr>
          </a:p>
          <a:p>
            <a:pPr marL="742950" lvl="1" indent="-285750">
              <a:lnSpc>
                <a:spcPct val="90000"/>
              </a:lnSpc>
              <a:spcBef>
                <a:spcPct val="20000"/>
              </a:spcBef>
              <a:buClr>
                <a:schemeClr val="hlink"/>
              </a:buClr>
            </a:pPr>
            <a:endParaRPr lang="en-US" sz="2200" b="0" dirty="0">
              <a:solidFill>
                <a:srgbClr val="000099"/>
              </a:solidFill>
              <a:latin typeface="Tahoma" pitchFamily="34" charset="0"/>
            </a:endParaRPr>
          </a:p>
        </p:txBody>
      </p:sp>
      <p:sp>
        <p:nvSpPr>
          <p:cNvPr id="351235" name="Rectangle 3"/>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eaLnBrk="0" hangingPunct="0">
              <a:defRPr/>
            </a:pPr>
            <a:r>
              <a:rPr lang="en-US" sz="3600" b="0" dirty="0">
                <a:effectLst>
                  <a:outerShdw blurRad="38100" dist="38100" dir="2700000" algn="tl">
                    <a:srgbClr val="FFFFFF"/>
                  </a:outerShdw>
                </a:effectLst>
                <a:cs typeface="+mn-cs"/>
              </a:rPr>
              <a:t>LATCH Summary</a:t>
            </a:r>
          </a:p>
        </p:txBody>
      </p:sp>
      <p:pic>
        <p:nvPicPr>
          <p:cNvPr id="22533" name="Picture 4" descr="P1010006"/>
          <p:cNvPicPr>
            <a:picLocks noChangeAspect="1" noChangeArrowheads="1"/>
          </p:cNvPicPr>
          <p:nvPr/>
        </p:nvPicPr>
        <p:blipFill>
          <a:blip r:embed="rId3">
            <a:extLst>
              <a:ext uri="{28A0092B-C50C-407E-A947-70E740481C1C}">
                <a14:useLocalDpi xmlns:a14="http://schemas.microsoft.com/office/drawing/2010/main" val="0"/>
              </a:ext>
            </a:extLst>
          </a:blip>
          <a:srcRect l="30304" t="14142" b="21213"/>
          <a:stretch>
            <a:fillRect/>
          </a:stretch>
        </p:blipFill>
        <p:spPr bwMode="auto">
          <a:xfrm>
            <a:off x="914400" y="4038600"/>
            <a:ext cx="2819400" cy="19605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13" descr="https://encrypted-tbn0.gstatic.com/images?q=tbn:ANd9GcT7BmK4CH0VbBNMJcdVZWXI4SgRJiKxtdCWbuEkBXGw3CG8cv40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798992"/>
            <a:ext cx="35321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5" descr="https://encrypted-tbn3.gstatic.com/images?q=tbn:ANd9GcQ0ui7HKsVv2D1cJ9JmfDGpdfEYe4tQC7aZghRLR-YtM0wlhsK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36576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8067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1">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 calcmode="lin" valueType="num">
                                      <p:cBhvr>
                                        <p:cTn id="12"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253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2535"/>
                                        </p:tgtEl>
                                        <p:attrNameLst>
                                          <p:attrName>style.visibility</p:attrName>
                                        </p:attrNameLst>
                                      </p:cBhvr>
                                      <p:to>
                                        <p:strVal val="visible"/>
                                      </p:to>
                                    </p:set>
                                    <p:anim calcmode="lin" valueType="num">
                                      <p:cBhvr>
                                        <p:cTn id="27" dur="1000" fill="hold"/>
                                        <p:tgtEl>
                                          <p:spTgt spid="22535"/>
                                        </p:tgtEl>
                                        <p:attrNameLst>
                                          <p:attrName>ppt_w</p:attrName>
                                        </p:attrNameLst>
                                      </p:cBhvr>
                                      <p:tavLst>
                                        <p:tav tm="0">
                                          <p:val>
                                            <p:fltVal val="0"/>
                                          </p:val>
                                        </p:tav>
                                        <p:tav tm="100000">
                                          <p:val>
                                            <p:strVal val="#ppt_w"/>
                                          </p:val>
                                        </p:tav>
                                      </p:tavLst>
                                    </p:anim>
                                    <p:anim calcmode="lin" valueType="num">
                                      <p:cBhvr>
                                        <p:cTn id="28" dur="1000" fill="hold"/>
                                        <p:tgtEl>
                                          <p:spTgt spid="22535"/>
                                        </p:tgtEl>
                                        <p:attrNameLst>
                                          <p:attrName>ppt_h</p:attrName>
                                        </p:attrNameLst>
                                      </p:cBhvr>
                                      <p:tavLst>
                                        <p:tav tm="0">
                                          <p:val>
                                            <p:fltVal val="0"/>
                                          </p:val>
                                        </p:tav>
                                        <p:tav tm="100000">
                                          <p:val>
                                            <p:strVal val="#ppt_h"/>
                                          </p:val>
                                        </p:tav>
                                      </p:tavLst>
                                    </p:anim>
                                    <p:anim calcmode="lin" valueType="num">
                                      <p:cBhvr>
                                        <p:cTn id="29" dur="1000" fill="hold"/>
                                        <p:tgtEl>
                                          <p:spTgt spid="22535"/>
                                        </p:tgtEl>
                                        <p:attrNameLst>
                                          <p:attrName>style.rotation</p:attrName>
                                        </p:attrNameLst>
                                      </p:cBhvr>
                                      <p:tavLst>
                                        <p:tav tm="0">
                                          <p:val>
                                            <p:fltVal val="90"/>
                                          </p:val>
                                        </p:tav>
                                        <p:tav tm="100000">
                                          <p:val>
                                            <p:fltVal val="0"/>
                                          </p:val>
                                        </p:tav>
                                      </p:tavLst>
                                    </p:anim>
                                    <p:animEffect transition="in" filter="fade">
                                      <p:cBhvr>
                                        <p:cTn id="30" dur="1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457200" y="293688"/>
            <a:ext cx="8229600" cy="1100137"/>
          </a:xfrm>
          <a:prstGeom prst="rect">
            <a:avLst/>
          </a:prstGeom>
          <a:noFill/>
          <a:ln w="9525">
            <a:noFill/>
            <a:miter lim="800000"/>
            <a:headEnd/>
            <a:tailEnd/>
          </a:ln>
          <a:effectLst/>
        </p:spPr>
        <p:txBody>
          <a:bodyPr anchor="ctr"/>
          <a:lstStyle/>
          <a:p>
            <a:pPr>
              <a:defRPr/>
            </a:pPr>
            <a:r>
              <a:rPr lang="en-US" sz="3600" b="0" dirty="0">
                <a:effectLst>
                  <a:outerShdw blurRad="38100" dist="38100" dir="2700000" algn="tl">
                    <a:srgbClr val="FFFFFF"/>
                  </a:outerShdw>
                </a:effectLst>
                <a:latin typeface="Franklin Gothic Book" pitchFamily="34" charset="0"/>
              </a:rPr>
              <a:t>LATCH </a:t>
            </a:r>
            <a:r>
              <a:rPr lang="en-US" sz="1400" b="0" dirty="0">
                <a:effectLst>
                  <a:outerShdw blurRad="38100" dist="38100" dir="2700000" algn="tl">
                    <a:srgbClr val="FFFFFF"/>
                  </a:outerShdw>
                </a:effectLst>
                <a:latin typeface="Franklin Gothic Book" pitchFamily="34" charset="0"/>
              </a:rPr>
              <a:t>(lower anchors &amp; tethers for children)</a:t>
            </a:r>
          </a:p>
          <a:p>
            <a:pPr>
              <a:defRPr/>
            </a:pPr>
            <a:r>
              <a:rPr lang="en-US" sz="1400" b="0" dirty="0">
                <a:effectLst>
                  <a:outerShdw blurRad="38100" dist="38100" dir="2700000" algn="tl">
                    <a:srgbClr val="FFFFFF"/>
                  </a:outerShdw>
                </a:effectLst>
                <a:latin typeface="Franklin Gothic Book" pitchFamily="34" charset="0"/>
              </a:rPr>
              <a:t> </a:t>
            </a:r>
            <a:r>
              <a:rPr lang="en-US" sz="3600" b="0" dirty="0">
                <a:effectLst>
                  <a:outerShdw blurRad="38100" dist="38100" dir="2700000" algn="tl">
                    <a:srgbClr val="FFFFFF"/>
                  </a:outerShdw>
                </a:effectLst>
                <a:latin typeface="Franklin Gothic Book" pitchFamily="34" charset="0"/>
              </a:rPr>
              <a:t>Connector Designs</a:t>
            </a:r>
          </a:p>
        </p:txBody>
      </p:sp>
      <p:sp>
        <p:nvSpPr>
          <p:cNvPr id="23556" name="Text Box 3"/>
          <p:cNvSpPr txBox="1">
            <a:spLocks noChangeArrowheads="1"/>
          </p:cNvSpPr>
          <p:nvPr/>
        </p:nvSpPr>
        <p:spPr bwMode="auto">
          <a:xfrm>
            <a:off x="3048000" y="1600200"/>
            <a:ext cx="58308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marL="342900" indent="-342900" eaLnBrk="1" hangingPunct="1">
              <a:spcBef>
                <a:spcPct val="25000"/>
              </a:spcBef>
              <a:buClr>
                <a:schemeClr val="accent2"/>
              </a:buClr>
              <a:buFont typeface="Arial" pitchFamily="34" charset="0"/>
              <a:buChar char="•"/>
            </a:pPr>
            <a:r>
              <a:rPr lang="en-US" sz="2200" dirty="0"/>
              <a:t> There are different connector designs</a:t>
            </a:r>
          </a:p>
          <a:p>
            <a:pPr marL="342900" indent="-342900" eaLnBrk="1" hangingPunct="1">
              <a:spcBef>
                <a:spcPct val="25000"/>
              </a:spcBef>
              <a:buClr>
                <a:schemeClr val="accent2"/>
              </a:buClr>
              <a:buFont typeface="Arial" pitchFamily="34" charset="0"/>
              <a:buChar char="•"/>
            </a:pPr>
            <a:r>
              <a:rPr lang="en-US" sz="2200" dirty="0"/>
              <a:t> Installation is similar</a:t>
            </a:r>
          </a:p>
          <a:p>
            <a:pPr marL="342900" indent="-342900" eaLnBrk="1" hangingPunct="1">
              <a:spcBef>
                <a:spcPct val="25000"/>
              </a:spcBef>
              <a:buClr>
                <a:schemeClr val="accent2"/>
              </a:buClr>
              <a:buFont typeface="Arial" pitchFamily="34" charset="0"/>
              <a:buChar char="•"/>
            </a:pPr>
            <a:r>
              <a:rPr lang="en-US" sz="2200" dirty="0"/>
              <a:t> Install right side up</a:t>
            </a:r>
          </a:p>
        </p:txBody>
      </p:sp>
      <p:grpSp>
        <p:nvGrpSpPr>
          <p:cNvPr id="23557" name="Group 4"/>
          <p:cNvGrpSpPr>
            <a:grpSpLocks/>
          </p:cNvGrpSpPr>
          <p:nvPr/>
        </p:nvGrpSpPr>
        <p:grpSpPr bwMode="auto">
          <a:xfrm>
            <a:off x="406400" y="1219200"/>
            <a:ext cx="2455863" cy="4483100"/>
            <a:chOff x="126" y="1095"/>
            <a:chExt cx="1547" cy="2824"/>
          </a:xfrm>
        </p:grpSpPr>
        <p:pic>
          <p:nvPicPr>
            <p:cNvPr id="23559" name="Picture 5" descr="Top_Teth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1095"/>
              <a:ext cx="1544"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Mini_Connecto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 y="2759"/>
              <a:ext cx="154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Connecto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1939"/>
              <a:ext cx="1545"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8" name="Picture 9" descr="Baby Trend Flex loc base.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9304" b="18500"/>
          <a:stretch>
            <a:fillRect/>
          </a:stretch>
        </p:blipFill>
        <p:spPr bwMode="auto">
          <a:xfrm>
            <a:off x="4572000" y="3294063"/>
            <a:ext cx="3552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199998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07" y="304800"/>
            <a:ext cx="6201641" cy="4763165"/>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3306" y="1066800"/>
            <a:ext cx="6220694" cy="4134427"/>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959877"/>
            <a:ext cx="4422575" cy="5810582"/>
          </a:xfrm>
          <a:prstGeom prst="rect">
            <a:avLst/>
          </a:prstGeom>
        </p:spPr>
      </p:pic>
    </p:spTree>
    <p:extLst>
      <p:ext uri="{BB962C8B-B14F-4D97-AF65-F5344CB8AC3E}">
        <p14:creationId xmlns:p14="http://schemas.microsoft.com/office/powerpoint/2010/main" val="19615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448300" y="9906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r>
              <a:rPr lang="en-US" sz="2400" dirty="0">
                <a:latin typeface="+mn-lt"/>
              </a:rPr>
              <a:t>Some restraints provide a rear facing tether.</a:t>
            </a:r>
          </a:p>
        </p:txBody>
      </p:sp>
      <p:sp>
        <p:nvSpPr>
          <p:cNvPr id="317445" name="Rectangle 5"/>
          <p:cNvSpPr>
            <a:spLocks noChangeArrowheads="1"/>
          </p:cNvSpPr>
          <p:nvPr/>
        </p:nvSpPr>
        <p:spPr bwMode="auto">
          <a:xfrm>
            <a:off x="381000" y="0"/>
            <a:ext cx="8229600" cy="1100138"/>
          </a:xfrm>
          <a:prstGeom prst="rect">
            <a:avLst/>
          </a:prstGeom>
          <a:noFill/>
          <a:ln w="9525">
            <a:noFill/>
            <a:miter lim="800000"/>
            <a:headEnd/>
            <a:tailEnd/>
          </a:ln>
          <a:effectLst/>
        </p:spPr>
        <p:txBody>
          <a:bodyPr anchor="ctr"/>
          <a:lstStyle/>
          <a:p>
            <a:pPr>
              <a:defRPr/>
            </a:pPr>
            <a:r>
              <a:rPr lang="en-US" sz="4400" b="0" dirty="0">
                <a:effectLst>
                  <a:outerShdw blurRad="38100" dist="38100" dir="2700000" algn="tl">
                    <a:srgbClr val="FFFFFF"/>
                  </a:outerShdw>
                </a:effectLst>
                <a:cs typeface="+mn-cs"/>
              </a:rPr>
              <a:t>Rear-Facing Tethering</a:t>
            </a:r>
          </a:p>
        </p:txBody>
      </p:sp>
      <p:sp>
        <p:nvSpPr>
          <p:cNvPr id="317447" name="Text Box 7"/>
          <p:cNvSpPr txBox="1">
            <a:spLocks noChangeArrowheads="1"/>
          </p:cNvSpPr>
          <p:nvPr/>
        </p:nvSpPr>
        <p:spPr bwMode="auto">
          <a:xfrm>
            <a:off x="742950" y="4355068"/>
            <a:ext cx="3295650" cy="369332"/>
          </a:xfrm>
          <a:prstGeom prst="rect">
            <a:avLst/>
          </a:prstGeom>
          <a:solidFill>
            <a:srgbClr val="FFFF00"/>
          </a:solidFill>
          <a:ln w="9525">
            <a:noFill/>
            <a:miter lim="800000"/>
            <a:headEnd/>
            <a:tailEnd/>
          </a:ln>
          <a:effectLst/>
        </p:spPr>
        <p:txBody>
          <a:bodyPr wrap="square">
            <a:spAutoFit/>
          </a:bodyPr>
          <a:lstStyle/>
          <a:p>
            <a:pPr>
              <a:spcBef>
                <a:spcPct val="50000"/>
              </a:spcBef>
              <a:buClr>
                <a:schemeClr val="tx1"/>
              </a:buClr>
              <a:buFont typeface="Wingdings" pitchFamily="2" charset="2"/>
              <a:buChar char="Ø"/>
              <a:defRPr/>
            </a:pPr>
            <a:r>
              <a:rPr lang="en-US" dirty="0">
                <a:solidFill>
                  <a:srgbClr val="FFFF00"/>
                </a:solidFill>
                <a:effectLst>
                  <a:outerShdw blurRad="38100" dist="38100" dir="2700000" algn="tl">
                    <a:srgbClr val="000000"/>
                  </a:outerShdw>
                </a:effectLst>
                <a:latin typeface="Arial" pitchFamily="34" charset="0"/>
                <a:cs typeface="+mn-cs"/>
              </a:rPr>
              <a:t>   </a:t>
            </a:r>
            <a:r>
              <a:rPr lang="en-US" dirty="0">
                <a:effectLst>
                  <a:outerShdw blurRad="38100" dist="38100" dir="2700000" algn="tl">
                    <a:srgbClr val="000000"/>
                  </a:outerShdw>
                </a:effectLst>
                <a:latin typeface="Arial" pitchFamily="34" charset="0"/>
                <a:cs typeface="+mn-cs"/>
              </a:rPr>
              <a:t>Read the Instructions!!!</a:t>
            </a:r>
          </a:p>
        </p:txBody>
      </p:sp>
      <p:pic>
        <p:nvPicPr>
          <p:cNvPr id="24582" name="Picture 9" descr="http://carseatblog.com/wp-content/uploads/2011/09/RXT-in-MDX-tethe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8656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Pic00001"/>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b="1353"/>
          <a:stretch>
            <a:fillRect/>
          </a:stretch>
        </p:blipFill>
        <p:spPr bwMode="auto">
          <a:xfrm>
            <a:off x="4686300" y="2438400"/>
            <a:ext cx="4343400" cy="32131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941045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583"/>
                                        </p:tgtEl>
                                        <p:attrNameLst>
                                          <p:attrName>style.visibility</p:attrName>
                                        </p:attrNameLst>
                                      </p:cBhvr>
                                      <p:to>
                                        <p:strVal val="visible"/>
                                      </p:to>
                                    </p:set>
                                    <p:anim calcmode="lin" valueType="num">
                                      <p:cBhvr>
                                        <p:cTn id="14" dur="500" fill="hold"/>
                                        <p:tgtEl>
                                          <p:spTgt spid="24583"/>
                                        </p:tgtEl>
                                        <p:attrNameLst>
                                          <p:attrName>ppt_w</p:attrName>
                                        </p:attrNameLst>
                                      </p:cBhvr>
                                      <p:tavLst>
                                        <p:tav tm="0">
                                          <p:val>
                                            <p:fltVal val="0"/>
                                          </p:val>
                                        </p:tav>
                                        <p:tav tm="100000">
                                          <p:val>
                                            <p:strVal val="#ppt_w"/>
                                          </p:val>
                                        </p:tav>
                                      </p:tavLst>
                                    </p:anim>
                                    <p:anim calcmode="lin" valueType="num">
                                      <p:cBhvr>
                                        <p:cTn id="15" dur="500" fill="hold"/>
                                        <p:tgtEl>
                                          <p:spTgt spid="24583"/>
                                        </p:tgtEl>
                                        <p:attrNameLst>
                                          <p:attrName>ppt_h</p:attrName>
                                        </p:attrNameLst>
                                      </p:cBhvr>
                                      <p:tavLst>
                                        <p:tav tm="0">
                                          <p:val>
                                            <p:fltVal val="0"/>
                                          </p:val>
                                        </p:tav>
                                        <p:tav tm="100000">
                                          <p:val>
                                            <p:strVal val="#ppt_h"/>
                                          </p:val>
                                        </p:tav>
                                      </p:tavLst>
                                    </p:anim>
                                    <p:animEffect transition="in" filter="fade">
                                      <p:cBhvr>
                                        <p:cTn id="16" dur="500"/>
                                        <p:tgtEl>
                                          <p:spTgt spid="2458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17447"/>
                                        </p:tgtEl>
                                        <p:attrNameLst>
                                          <p:attrName>style.visibility</p:attrName>
                                        </p:attrNameLst>
                                      </p:cBhvr>
                                      <p:to>
                                        <p:strVal val="visible"/>
                                      </p:to>
                                    </p:set>
                                    <p:anim calcmode="lin" valueType="num">
                                      <p:cBhvr>
                                        <p:cTn id="21" dur="1000" fill="hold"/>
                                        <p:tgtEl>
                                          <p:spTgt spid="317447"/>
                                        </p:tgtEl>
                                        <p:attrNameLst>
                                          <p:attrName>ppt_w</p:attrName>
                                        </p:attrNameLst>
                                      </p:cBhvr>
                                      <p:tavLst>
                                        <p:tav tm="0">
                                          <p:val>
                                            <p:fltVal val="0"/>
                                          </p:val>
                                        </p:tav>
                                        <p:tav tm="100000">
                                          <p:val>
                                            <p:strVal val="#ppt_w"/>
                                          </p:val>
                                        </p:tav>
                                      </p:tavLst>
                                    </p:anim>
                                    <p:anim calcmode="lin" valueType="num">
                                      <p:cBhvr>
                                        <p:cTn id="22" dur="1000" fill="hold"/>
                                        <p:tgtEl>
                                          <p:spTgt spid="317447"/>
                                        </p:tgtEl>
                                        <p:attrNameLst>
                                          <p:attrName>ppt_h</p:attrName>
                                        </p:attrNameLst>
                                      </p:cBhvr>
                                      <p:tavLst>
                                        <p:tav tm="0">
                                          <p:val>
                                            <p:fltVal val="0"/>
                                          </p:val>
                                        </p:tav>
                                        <p:tav tm="100000">
                                          <p:val>
                                            <p:strVal val="#ppt_h"/>
                                          </p:val>
                                        </p:tav>
                                      </p:tavLst>
                                    </p:anim>
                                    <p:anim calcmode="lin" valueType="num">
                                      <p:cBhvr>
                                        <p:cTn id="23" dur="1000" fill="hold"/>
                                        <p:tgtEl>
                                          <p:spTgt spid="317447"/>
                                        </p:tgtEl>
                                        <p:attrNameLst>
                                          <p:attrName>style.rotation</p:attrName>
                                        </p:attrNameLst>
                                      </p:cBhvr>
                                      <p:tavLst>
                                        <p:tav tm="0">
                                          <p:val>
                                            <p:fltVal val="90"/>
                                          </p:val>
                                        </p:tav>
                                        <p:tav tm="100000">
                                          <p:val>
                                            <p:fltVal val="0"/>
                                          </p:val>
                                        </p:tav>
                                      </p:tavLst>
                                    </p:anim>
                                    <p:animEffect transition="in" filter="fade">
                                      <p:cBhvr>
                                        <p:cTn id="24" dur="1000"/>
                                        <p:tgtEl>
                                          <p:spTgt spid="317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rot="19140000">
            <a:off x="998431" y="1934196"/>
            <a:ext cx="5650992" cy="1207509"/>
          </a:xfrm>
        </p:spPr>
        <p:txBody>
          <a:bodyPr/>
          <a:lstStyle/>
          <a:p>
            <a:r>
              <a:rPr lang="en-US" dirty="0" smtClean="0"/>
              <a:t>Getting the proper fit</a:t>
            </a:r>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550384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
        <p:nvSpPr>
          <p:cNvPr id="344066" name="Rectangle 1026"/>
          <p:cNvSpPr>
            <a:spLocks noChangeArrowheads="1"/>
          </p:cNvSpPr>
          <p:nvPr/>
        </p:nvSpPr>
        <p:spPr bwMode="auto">
          <a:xfrm>
            <a:off x="609600" y="228600"/>
            <a:ext cx="8153400" cy="1143000"/>
          </a:xfrm>
          <a:prstGeom prst="rect">
            <a:avLst/>
          </a:prstGeom>
          <a:noFill/>
          <a:ln w="9525">
            <a:noFill/>
            <a:miter lim="800000"/>
            <a:headEnd/>
            <a:tailEnd/>
          </a:ln>
        </p:spPr>
        <p:txBody>
          <a:bodyPr anchor="ctr"/>
          <a:lstStyle/>
          <a:p>
            <a:pPr>
              <a:lnSpc>
                <a:spcPct val="85000"/>
              </a:lnSpc>
              <a:defRPr/>
            </a:pPr>
            <a:r>
              <a:rPr lang="en-US" sz="4000" dirty="0">
                <a:effectLst>
                  <a:outerShdw blurRad="38100" dist="38100" dir="2700000" algn="tl">
                    <a:srgbClr val="FFFFFF"/>
                  </a:outerShdw>
                </a:effectLst>
                <a:cs typeface="+mn-cs"/>
              </a:rPr>
              <a:t>Recline angle is VERY important </a:t>
            </a:r>
          </a:p>
        </p:txBody>
      </p:sp>
      <p:pic>
        <p:nvPicPr>
          <p:cNvPr id="27652" name="Picture 1027" descr="PB050073"/>
          <p:cNvPicPr>
            <a:picLocks noChangeAspect="1" noChangeArrowheads="1"/>
          </p:cNvPicPr>
          <p:nvPr/>
        </p:nvPicPr>
        <p:blipFill>
          <a:blip r:embed="rId4">
            <a:extLst>
              <a:ext uri="{28A0092B-C50C-407E-A947-70E740481C1C}">
                <a14:useLocalDpi xmlns:a14="http://schemas.microsoft.com/office/drawing/2010/main" val="0"/>
              </a:ext>
            </a:extLst>
          </a:blip>
          <a:srcRect l="4015" t="13603" b="13603"/>
          <a:stretch>
            <a:fillRect/>
          </a:stretch>
        </p:blipFill>
        <p:spPr bwMode="auto">
          <a:xfrm>
            <a:off x="595312" y="1083468"/>
            <a:ext cx="4448175" cy="44973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7653" name="Group 1028"/>
          <p:cNvGrpSpPr>
            <a:grpSpLocks/>
          </p:cNvGrpSpPr>
          <p:nvPr/>
        </p:nvGrpSpPr>
        <p:grpSpPr bwMode="auto">
          <a:xfrm>
            <a:off x="1181100" y="1770062"/>
            <a:ext cx="3200400" cy="3124200"/>
            <a:chOff x="1632" y="1248"/>
            <a:chExt cx="2016" cy="1968"/>
          </a:xfrm>
        </p:grpSpPr>
        <p:sp>
          <p:nvSpPr>
            <p:cNvPr id="27659" name="Line 1029"/>
            <p:cNvSpPr>
              <a:spLocks noChangeShapeType="1"/>
            </p:cNvSpPr>
            <p:nvPr/>
          </p:nvSpPr>
          <p:spPr bwMode="auto">
            <a:xfrm>
              <a:off x="1632" y="3216"/>
              <a:ext cx="2016" cy="0"/>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0" name="Line 1030"/>
            <p:cNvSpPr>
              <a:spLocks noChangeShapeType="1"/>
            </p:cNvSpPr>
            <p:nvPr/>
          </p:nvSpPr>
          <p:spPr bwMode="auto">
            <a:xfrm flipV="1">
              <a:off x="2544" y="1248"/>
              <a:ext cx="0" cy="1968"/>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7656" name="Text Box 1035"/>
          <p:cNvSpPr txBox="1">
            <a:spLocks noChangeArrowheads="1"/>
          </p:cNvSpPr>
          <p:nvPr/>
        </p:nvSpPr>
        <p:spPr bwMode="auto">
          <a:xfrm>
            <a:off x="5638800" y="1524000"/>
            <a:ext cx="297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50000"/>
              </a:spcBef>
              <a:buClr>
                <a:schemeClr val="tx1"/>
              </a:buClr>
              <a:buFont typeface="Wingdings" pitchFamily="2" charset="2"/>
              <a:buNone/>
            </a:pPr>
            <a:r>
              <a:rPr lang="en-US" sz="2800" dirty="0">
                <a:latin typeface="+mn-lt"/>
              </a:rPr>
              <a:t>Follow car seat recline angle instructions!</a:t>
            </a:r>
            <a:endParaRPr lang="en-US" sz="2800" baseline="50000" dirty="0">
              <a:latin typeface="+mn-lt"/>
            </a:endParaRPr>
          </a:p>
        </p:txBody>
      </p:sp>
      <p:pic>
        <p:nvPicPr>
          <p:cNvPr id="27657" name="Picture 12" descr="Recline indicator lin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323215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dailymomtra.com/wp-content/uploads/2011/03/proper-angles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2971800"/>
            <a:ext cx="221932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images.amazon.com/images/G/01/baby/detail-page/c26-B0050GD29U-2-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2400" y="1031874"/>
            <a:ext cx="5257800"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Effect transition="in" filter="fade">
                                      <p:cBhvr>
                                        <p:cTn id="9" dur="500"/>
                                        <p:tgtEl>
                                          <p:spTgt spid="276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774"/>
                                        </p:tgtEl>
                                        <p:attrNameLst>
                                          <p:attrName>style.visibility</p:attrName>
                                        </p:attrNameLst>
                                      </p:cBhvr>
                                      <p:to>
                                        <p:strVal val="visible"/>
                                      </p:to>
                                    </p:set>
                                    <p:anim calcmode="lin" valueType="num">
                                      <p:cBhvr>
                                        <p:cTn id="21" dur="500" fill="hold"/>
                                        <p:tgtEl>
                                          <p:spTgt spid="32774"/>
                                        </p:tgtEl>
                                        <p:attrNameLst>
                                          <p:attrName>ppt_w</p:attrName>
                                        </p:attrNameLst>
                                      </p:cBhvr>
                                      <p:tavLst>
                                        <p:tav tm="0">
                                          <p:val>
                                            <p:fltVal val="0"/>
                                          </p:val>
                                        </p:tav>
                                        <p:tav tm="100000">
                                          <p:val>
                                            <p:strVal val="#ppt_w"/>
                                          </p:val>
                                        </p:tav>
                                      </p:tavLst>
                                    </p:anim>
                                    <p:anim calcmode="lin" valueType="num">
                                      <p:cBhvr>
                                        <p:cTn id="22" dur="500" fill="hold"/>
                                        <p:tgtEl>
                                          <p:spTgt spid="32774"/>
                                        </p:tgtEl>
                                        <p:attrNameLst>
                                          <p:attrName>ppt_h</p:attrName>
                                        </p:attrNameLst>
                                      </p:cBhvr>
                                      <p:tavLst>
                                        <p:tav tm="0">
                                          <p:val>
                                            <p:fltVal val="0"/>
                                          </p:val>
                                        </p:tav>
                                        <p:tav tm="100000">
                                          <p:val>
                                            <p:strVal val="#ppt_h"/>
                                          </p:val>
                                        </p:tav>
                                      </p:tavLst>
                                    </p:anim>
                                    <p:animEffect transition="in" filter="fade">
                                      <p:cBhvr>
                                        <p:cTn id="23" dur="5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7657"/>
                                        </p:tgtEl>
                                        <p:attrNameLst>
                                          <p:attrName>style.visibility</p:attrName>
                                        </p:attrNameLst>
                                      </p:cBhvr>
                                      <p:to>
                                        <p:strVal val="visible"/>
                                      </p:to>
                                    </p:set>
                                    <p:anim calcmode="lin" valueType="num">
                                      <p:cBhvr>
                                        <p:cTn id="28" dur="500" fill="hold"/>
                                        <p:tgtEl>
                                          <p:spTgt spid="27657"/>
                                        </p:tgtEl>
                                        <p:attrNameLst>
                                          <p:attrName>ppt_w</p:attrName>
                                        </p:attrNameLst>
                                      </p:cBhvr>
                                      <p:tavLst>
                                        <p:tav tm="0">
                                          <p:val>
                                            <p:fltVal val="0"/>
                                          </p:val>
                                        </p:tav>
                                        <p:tav tm="100000">
                                          <p:val>
                                            <p:strVal val="#ppt_w"/>
                                          </p:val>
                                        </p:tav>
                                      </p:tavLst>
                                    </p:anim>
                                    <p:anim calcmode="lin" valueType="num">
                                      <p:cBhvr>
                                        <p:cTn id="29" dur="500" fill="hold"/>
                                        <p:tgtEl>
                                          <p:spTgt spid="27657"/>
                                        </p:tgtEl>
                                        <p:attrNameLst>
                                          <p:attrName>ppt_h</p:attrName>
                                        </p:attrNameLst>
                                      </p:cBhvr>
                                      <p:tavLst>
                                        <p:tav tm="0">
                                          <p:val>
                                            <p:fltVal val="0"/>
                                          </p:val>
                                        </p:tav>
                                        <p:tav tm="100000">
                                          <p:val>
                                            <p:strVal val="#ppt_h"/>
                                          </p:val>
                                        </p:tav>
                                      </p:tavLst>
                                    </p:anim>
                                    <p:animEffect transition="in" filter="fade">
                                      <p:cBhvr>
                                        <p:cTn id="30" dur="500"/>
                                        <p:tgtEl>
                                          <p:spTgt spid="2765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7656">
                                            <p:txEl>
                                              <p:pRg st="0" end="0"/>
                                            </p:txEl>
                                          </p:spTgt>
                                        </p:tgtEl>
                                        <p:attrNameLst>
                                          <p:attrName>style.visibility</p:attrName>
                                        </p:attrNameLst>
                                      </p:cBhvr>
                                      <p:to>
                                        <p:strVal val="visible"/>
                                      </p:to>
                                    </p:set>
                                    <p:anim calcmode="lin" valueType="num">
                                      <p:cBhvr>
                                        <p:cTn id="35" dur="1000" fill="hold"/>
                                        <p:tgtEl>
                                          <p:spTgt spid="27656">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27656">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27656">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276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SnugRideIndicator"/>
          <p:cNvPicPr>
            <a:picLocks noChangeAspect="1" noChangeArrowheads="1"/>
          </p:cNvPicPr>
          <p:nvPr/>
        </p:nvPicPr>
        <p:blipFill>
          <a:blip r:embed="rId3">
            <a:lum bright="12000"/>
            <a:extLst>
              <a:ext uri="{28A0092B-C50C-407E-A947-70E740481C1C}">
                <a14:useLocalDpi xmlns:a14="http://schemas.microsoft.com/office/drawing/2010/main" val="0"/>
              </a:ext>
            </a:extLst>
          </a:blip>
          <a:srcRect t="3249" b="12297"/>
          <a:stretch>
            <a:fillRect/>
          </a:stretch>
        </p:blipFill>
        <p:spPr bwMode="auto">
          <a:xfrm>
            <a:off x="6403848" y="152400"/>
            <a:ext cx="2289175" cy="22098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1301" name="Rectangle 5"/>
          <p:cNvSpPr>
            <a:spLocks noChangeArrowheads="1"/>
          </p:cNvSpPr>
          <p:nvPr/>
        </p:nvSpPr>
        <p:spPr bwMode="auto">
          <a:xfrm>
            <a:off x="457200" y="293688"/>
            <a:ext cx="8229600" cy="1100137"/>
          </a:xfrm>
          <a:prstGeom prst="rect">
            <a:avLst/>
          </a:prstGeom>
          <a:noFill/>
          <a:ln w="9525">
            <a:noFill/>
            <a:miter lim="800000"/>
            <a:headEnd/>
            <a:tailEnd/>
          </a:ln>
          <a:effectLst/>
        </p:spPr>
        <p:txBody>
          <a:bodyPr anchor="ctr"/>
          <a:lstStyle/>
          <a:p>
            <a:pPr>
              <a:defRPr/>
            </a:pPr>
            <a:r>
              <a:rPr lang="en-US" sz="5400" dirty="0">
                <a:effectLst>
                  <a:outerShdw blurRad="38100" dist="38100" dir="2700000" algn="tl">
                    <a:srgbClr val="000000"/>
                  </a:outerShdw>
                </a:effectLst>
                <a:cs typeface="+mn-cs"/>
              </a:rPr>
              <a:t>Recline Indicators</a:t>
            </a:r>
          </a:p>
        </p:txBody>
      </p:sp>
      <p:pic>
        <p:nvPicPr>
          <p:cNvPr id="28677" name="Picture 6" descr="recline indicator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93825"/>
            <a:ext cx="20574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Recline indicato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447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chicco-keyfit-infant-car-seat-recline.jpg"/>
          <p:cNvPicPr>
            <a:picLocks noChangeAspect="1"/>
          </p:cNvPicPr>
          <p:nvPr/>
        </p:nvPicPr>
        <p:blipFill>
          <a:blip r:embed="rId6">
            <a:extLst>
              <a:ext uri="{28A0092B-C50C-407E-A947-70E740481C1C}">
                <a14:useLocalDpi xmlns:a14="http://schemas.microsoft.com/office/drawing/2010/main" val="0"/>
              </a:ext>
            </a:extLst>
          </a:blip>
          <a:srcRect r="3931" b="6389"/>
          <a:stretch>
            <a:fillRect/>
          </a:stretch>
        </p:blipFill>
        <p:spPr bwMode="auto">
          <a:xfrm>
            <a:off x="5562600" y="2855119"/>
            <a:ext cx="33528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657921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ipe(down)">
                                      <p:cBhvr>
                                        <p:cTn id="7" dur="500"/>
                                        <p:tgtEl>
                                          <p:spTgt spid="286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8678"/>
                                        </p:tgtEl>
                                        <p:attrNameLst>
                                          <p:attrName>style.visibility</p:attrName>
                                        </p:attrNameLst>
                                      </p:cBhvr>
                                      <p:to>
                                        <p:strVal val="visible"/>
                                      </p:to>
                                    </p:set>
                                    <p:anim calcmode="lin" valueType="num">
                                      <p:cBhvr>
                                        <p:cTn id="12" dur="500" fill="hold"/>
                                        <p:tgtEl>
                                          <p:spTgt spid="28678"/>
                                        </p:tgtEl>
                                        <p:attrNameLst>
                                          <p:attrName>ppt_w</p:attrName>
                                        </p:attrNameLst>
                                      </p:cBhvr>
                                      <p:tavLst>
                                        <p:tav tm="0">
                                          <p:val>
                                            <p:fltVal val="0"/>
                                          </p:val>
                                        </p:tav>
                                        <p:tav tm="100000">
                                          <p:val>
                                            <p:strVal val="#ppt_w"/>
                                          </p:val>
                                        </p:tav>
                                      </p:tavLst>
                                    </p:anim>
                                    <p:anim calcmode="lin" valueType="num">
                                      <p:cBhvr>
                                        <p:cTn id="13" dur="500" fill="hold"/>
                                        <p:tgtEl>
                                          <p:spTgt spid="28678"/>
                                        </p:tgtEl>
                                        <p:attrNameLst>
                                          <p:attrName>ppt_h</p:attrName>
                                        </p:attrNameLst>
                                      </p:cBhvr>
                                      <p:tavLst>
                                        <p:tav tm="0">
                                          <p:val>
                                            <p:fltVal val="0"/>
                                          </p:val>
                                        </p:tav>
                                        <p:tav tm="100000">
                                          <p:val>
                                            <p:strVal val="#ppt_h"/>
                                          </p:val>
                                        </p:tav>
                                      </p:tavLst>
                                    </p:anim>
                                    <p:animEffect transition="in" filter="fade">
                                      <p:cBhvr>
                                        <p:cTn id="14" dur="500"/>
                                        <p:tgtEl>
                                          <p:spTgt spid="2867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p:cTn id="19" dur="500" fill="hold"/>
                                        <p:tgtEl>
                                          <p:spTgt spid="28677"/>
                                        </p:tgtEl>
                                        <p:attrNameLst>
                                          <p:attrName>ppt_w</p:attrName>
                                        </p:attrNameLst>
                                      </p:cBhvr>
                                      <p:tavLst>
                                        <p:tav tm="0">
                                          <p:val>
                                            <p:fltVal val="0"/>
                                          </p:val>
                                        </p:tav>
                                        <p:tav tm="100000">
                                          <p:val>
                                            <p:strVal val="#ppt_w"/>
                                          </p:val>
                                        </p:tav>
                                      </p:tavLst>
                                    </p:anim>
                                    <p:anim calcmode="lin" valueType="num">
                                      <p:cBhvr>
                                        <p:cTn id="20" dur="500" fill="hold"/>
                                        <p:tgtEl>
                                          <p:spTgt spid="28677"/>
                                        </p:tgtEl>
                                        <p:attrNameLst>
                                          <p:attrName>ppt_h</p:attrName>
                                        </p:attrNameLst>
                                      </p:cBhvr>
                                      <p:tavLst>
                                        <p:tav tm="0">
                                          <p:val>
                                            <p:fltVal val="0"/>
                                          </p:val>
                                        </p:tav>
                                        <p:tav tm="100000">
                                          <p:val>
                                            <p:strVal val="#ppt_h"/>
                                          </p:val>
                                        </p:tav>
                                      </p:tavLst>
                                    </p:anim>
                                    <p:animEffect transition="in" filter="fade">
                                      <p:cBhvr>
                                        <p:cTn id="21" dur="500"/>
                                        <p:tgtEl>
                                          <p:spTgt spid="2867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8675"/>
                                        </p:tgtEl>
                                        <p:attrNameLst>
                                          <p:attrName>style.visibility</p:attrName>
                                        </p:attrNameLst>
                                      </p:cBhvr>
                                      <p:to>
                                        <p:strVal val="visible"/>
                                      </p:to>
                                    </p:set>
                                    <p:anim calcmode="lin" valueType="num">
                                      <p:cBhvr>
                                        <p:cTn id="26" dur="500" fill="hold"/>
                                        <p:tgtEl>
                                          <p:spTgt spid="28675"/>
                                        </p:tgtEl>
                                        <p:attrNameLst>
                                          <p:attrName>ppt_w</p:attrName>
                                        </p:attrNameLst>
                                      </p:cBhvr>
                                      <p:tavLst>
                                        <p:tav tm="0">
                                          <p:val>
                                            <p:fltVal val="0"/>
                                          </p:val>
                                        </p:tav>
                                        <p:tav tm="100000">
                                          <p:val>
                                            <p:strVal val="#ppt_w"/>
                                          </p:val>
                                        </p:tav>
                                      </p:tavLst>
                                    </p:anim>
                                    <p:anim calcmode="lin" valueType="num">
                                      <p:cBhvr>
                                        <p:cTn id="27" dur="500" fill="hold"/>
                                        <p:tgtEl>
                                          <p:spTgt spid="28675"/>
                                        </p:tgtEl>
                                        <p:attrNameLst>
                                          <p:attrName>ppt_h</p:attrName>
                                        </p:attrNameLst>
                                      </p:cBhvr>
                                      <p:tavLst>
                                        <p:tav tm="0">
                                          <p:val>
                                            <p:fltVal val="0"/>
                                          </p:val>
                                        </p:tav>
                                        <p:tav tm="100000">
                                          <p:val>
                                            <p:strVal val="#ppt_h"/>
                                          </p:val>
                                        </p:tav>
                                      </p:tavLst>
                                    </p:anim>
                                    <p:animEffect transition="in" filter="fade">
                                      <p:cBhvr>
                                        <p:cTn id="28"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1027"/>
          <p:cNvSpPr>
            <a:spLocks noGrp="1" noChangeArrowheads="1"/>
          </p:cNvSpPr>
          <p:nvPr>
            <p:ph type="title"/>
          </p:nvPr>
        </p:nvSpPr>
        <p:spPr>
          <a:xfrm>
            <a:off x="609600" y="-212725"/>
            <a:ext cx="7543800" cy="1143000"/>
          </a:xfrm>
          <a:noFill/>
        </p:spPr>
        <p:txBody>
          <a:bodyPr/>
          <a:lstStyle/>
          <a:p>
            <a:pPr eaLnBrk="1" hangingPunct="1">
              <a:defRPr/>
            </a:pPr>
            <a:r>
              <a:rPr lang="en-US" dirty="0" smtClean="0"/>
              <a:t>Harness Rules: Rear Facing</a:t>
            </a:r>
          </a:p>
        </p:txBody>
      </p:sp>
      <p:cxnSp>
        <p:nvCxnSpPr>
          <p:cNvPr id="29700" name="Straight Arrow Connector 15"/>
          <p:cNvCxnSpPr>
            <a:cxnSpLocks noChangeShapeType="1"/>
          </p:cNvCxnSpPr>
          <p:nvPr/>
        </p:nvCxnSpPr>
        <p:spPr bwMode="auto">
          <a:xfrm flipV="1">
            <a:off x="1905000" y="2209800"/>
            <a:ext cx="3733800" cy="9906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pic>
        <p:nvPicPr>
          <p:cNvPr id="29701" name="Picture 11" descr="baby in carsea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2567"/>
            <a:ext cx="33528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6"/>
          <p:cNvSpPr txBox="1">
            <a:spLocks noChangeArrowheads="1"/>
          </p:cNvSpPr>
          <p:nvPr/>
        </p:nvSpPr>
        <p:spPr bwMode="auto">
          <a:xfrm>
            <a:off x="5429249" y="2757586"/>
            <a:ext cx="181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50000"/>
              </a:spcBef>
              <a:buClr>
                <a:schemeClr val="tx1"/>
              </a:buClr>
              <a:buFont typeface="Wingdings" pitchFamily="2" charset="2"/>
              <a:buNone/>
            </a:pPr>
            <a:r>
              <a:rPr lang="en-US" sz="2400" dirty="0">
                <a:solidFill>
                  <a:schemeClr val="accent2"/>
                </a:solidFill>
              </a:rPr>
              <a:t>Pinch Test:</a:t>
            </a:r>
          </a:p>
        </p:txBody>
      </p:sp>
      <p:sp>
        <p:nvSpPr>
          <p:cNvPr id="29704" name="TextBox 7"/>
          <p:cNvSpPr txBox="1">
            <a:spLocks noChangeArrowheads="1"/>
          </p:cNvSpPr>
          <p:nvPr/>
        </p:nvSpPr>
        <p:spPr bwMode="auto">
          <a:xfrm>
            <a:off x="4057650" y="533400"/>
            <a:ext cx="4581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buClr>
                <a:schemeClr val="accent2"/>
              </a:buClr>
            </a:pPr>
            <a:r>
              <a:rPr lang="en-US" sz="2400" dirty="0">
                <a:solidFill>
                  <a:schemeClr val="accent2"/>
                </a:solidFill>
              </a:rPr>
              <a:t>Get a good fit:</a:t>
            </a:r>
            <a:endParaRPr lang="en-US" sz="2000" dirty="0">
              <a:solidFill>
                <a:schemeClr val="accent2"/>
              </a:solidFill>
            </a:endParaRPr>
          </a:p>
          <a:p>
            <a:pPr marL="342900" indent="-342900" eaLnBrk="1" hangingPunct="1">
              <a:buClr>
                <a:schemeClr val="accent2"/>
              </a:buClr>
              <a:buFont typeface="Wingdings" pitchFamily="2" charset="2"/>
              <a:buChar char="ü"/>
            </a:pPr>
            <a:r>
              <a:rPr lang="en-US" sz="2000" dirty="0">
                <a:solidFill>
                  <a:srgbClr val="002060"/>
                </a:solidFill>
              </a:rPr>
              <a:t>Use rolled receiving blanket(s) next to the baby’s head</a:t>
            </a:r>
          </a:p>
          <a:p>
            <a:pPr marL="342900" indent="-342900" eaLnBrk="1" hangingPunct="1">
              <a:buClr>
                <a:schemeClr val="accent2"/>
              </a:buClr>
              <a:buFont typeface="Wingdings" pitchFamily="2" charset="2"/>
              <a:buChar char="ü"/>
            </a:pPr>
            <a:r>
              <a:rPr lang="en-US" sz="2000" dirty="0">
                <a:solidFill>
                  <a:srgbClr val="002060"/>
                </a:solidFill>
              </a:rPr>
              <a:t>Use rolled receiving blanket between baby and crotch strap</a:t>
            </a:r>
          </a:p>
          <a:p>
            <a:pPr marL="342900" indent="-342900" eaLnBrk="1" hangingPunct="1">
              <a:buClr>
                <a:schemeClr val="accent2"/>
              </a:buClr>
              <a:buFont typeface="Wingdings" pitchFamily="2" charset="2"/>
              <a:buChar char="ü"/>
            </a:pPr>
            <a:r>
              <a:rPr lang="en-US" sz="2000" dirty="0">
                <a:solidFill>
                  <a:srgbClr val="002060"/>
                </a:solidFill>
              </a:rPr>
              <a:t>Use pinch test to determine if harness is tight enough</a:t>
            </a:r>
          </a:p>
        </p:txBody>
      </p:sp>
      <p:pic>
        <p:nvPicPr>
          <p:cNvPr id="29706" name="Picture 9" descr="pinch 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916" y="3135417"/>
            <a:ext cx="34718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073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1000"/>
                                        <p:tgtEl>
                                          <p:spTgt spid="29701"/>
                                        </p:tgtEl>
                                      </p:cBhvr>
                                    </p:animEffect>
                                    <p:anim calcmode="lin" valueType="num">
                                      <p:cBhvr>
                                        <p:cTn id="8" dur="1000" fill="hold"/>
                                        <p:tgtEl>
                                          <p:spTgt spid="29701"/>
                                        </p:tgtEl>
                                        <p:attrNameLst>
                                          <p:attrName>ppt_x</p:attrName>
                                        </p:attrNameLst>
                                      </p:cBhvr>
                                      <p:tavLst>
                                        <p:tav tm="0">
                                          <p:val>
                                            <p:strVal val="#ppt_x"/>
                                          </p:val>
                                        </p:tav>
                                        <p:tav tm="100000">
                                          <p:val>
                                            <p:strVal val="#ppt_x"/>
                                          </p:val>
                                        </p:tav>
                                      </p:tavLst>
                                    </p:anim>
                                    <p:anim calcmode="lin" valueType="num">
                                      <p:cBhvr>
                                        <p:cTn id="9"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704">
                                            <p:txEl>
                                              <p:pRg st="0" end="0"/>
                                            </p:txEl>
                                          </p:spTgt>
                                        </p:tgtEl>
                                        <p:attrNameLst>
                                          <p:attrName>style.visibility</p:attrName>
                                        </p:attrNameLst>
                                      </p:cBhvr>
                                      <p:to>
                                        <p:strVal val="visible"/>
                                      </p:to>
                                    </p:set>
                                    <p:anim calcmode="lin" valueType="num">
                                      <p:cBhvr>
                                        <p:cTn id="14" dur="500" fill="hold"/>
                                        <p:tgtEl>
                                          <p:spTgt spid="2970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970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97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704">
                                            <p:txEl>
                                              <p:pRg st="1" end="1"/>
                                            </p:txEl>
                                          </p:spTgt>
                                        </p:tgtEl>
                                        <p:attrNameLst>
                                          <p:attrName>style.visibility</p:attrName>
                                        </p:attrNameLst>
                                      </p:cBhvr>
                                      <p:to>
                                        <p:strVal val="visible"/>
                                      </p:to>
                                    </p:set>
                                    <p:anim calcmode="lin" valueType="num">
                                      <p:cBhvr>
                                        <p:cTn id="21" dur="500" fill="hold"/>
                                        <p:tgtEl>
                                          <p:spTgt spid="2970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970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970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9704">
                                            <p:txEl>
                                              <p:pRg st="2" end="2"/>
                                            </p:txEl>
                                          </p:spTgt>
                                        </p:tgtEl>
                                        <p:attrNameLst>
                                          <p:attrName>style.visibility</p:attrName>
                                        </p:attrNameLst>
                                      </p:cBhvr>
                                      <p:to>
                                        <p:strVal val="visible"/>
                                      </p:to>
                                    </p:set>
                                    <p:anim calcmode="lin" valueType="num">
                                      <p:cBhvr>
                                        <p:cTn id="28" dur="500" fill="hold"/>
                                        <p:tgtEl>
                                          <p:spTgt spid="2970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970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970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9704">
                                            <p:txEl>
                                              <p:pRg st="3" end="3"/>
                                            </p:txEl>
                                          </p:spTgt>
                                        </p:tgtEl>
                                        <p:attrNameLst>
                                          <p:attrName>style.visibility</p:attrName>
                                        </p:attrNameLst>
                                      </p:cBhvr>
                                      <p:to>
                                        <p:strVal val="visible"/>
                                      </p:to>
                                    </p:set>
                                    <p:anim calcmode="lin" valueType="num">
                                      <p:cBhvr>
                                        <p:cTn id="35" dur="500" fill="hold"/>
                                        <p:tgtEl>
                                          <p:spTgt spid="2970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970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970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9703"/>
                                        </p:tgtEl>
                                        <p:attrNameLst>
                                          <p:attrName>style.visibility</p:attrName>
                                        </p:attrNameLst>
                                      </p:cBhvr>
                                      <p:to>
                                        <p:strVal val="visible"/>
                                      </p:to>
                                    </p:set>
                                    <p:anim calcmode="lin" valueType="num">
                                      <p:cBhvr>
                                        <p:cTn id="42" dur="1000" fill="hold"/>
                                        <p:tgtEl>
                                          <p:spTgt spid="29703"/>
                                        </p:tgtEl>
                                        <p:attrNameLst>
                                          <p:attrName>ppt_w</p:attrName>
                                        </p:attrNameLst>
                                      </p:cBhvr>
                                      <p:tavLst>
                                        <p:tav tm="0">
                                          <p:val>
                                            <p:fltVal val="0"/>
                                          </p:val>
                                        </p:tav>
                                        <p:tav tm="100000">
                                          <p:val>
                                            <p:strVal val="#ppt_w"/>
                                          </p:val>
                                        </p:tav>
                                      </p:tavLst>
                                    </p:anim>
                                    <p:anim calcmode="lin" valueType="num">
                                      <p:cBhvr>
                                        <p:cTn id="43" dur="1000" fill="hold"/>
                                        <p:tgtEl>
                                          <p:spTgt spid="29703"/>
                                        </p:tgtEl>
                                        <p:attrNameLst>
                                          <p:attrName>ppt_h</p:attrName>
                                        </p:attrNameLst>
                                      </p:cBhvr>
                                      <p:tavLst>
                                        <p:tav tm="0">
                                          <p:val>
                                            <p:fltVal val="0"/>
                                          </p:val>
                                        </p:tav>
                                        <p:tav tm="100000">
                                          <p:val>
                                            <p:strVal val="#ppt_h"/>
                                          </p:val>
                                        </p:tav>
                                      </p:tavLst>
                                    </p:anim>
                                    <p:anim calcmode="lin" valueType="num">
                                      <p:cBhvr>
                                        <p:cTn id="44" dur="1000" fill="hold"/>
                                        <p:tgtEl>
                                          <p:spTgt spid="29703"/>
                                        </p:tgtEl>
                                        <p:attrNameLst>
                                          <p:attrName>style.rotation</p:attrName>
                                        </p:attrNameLst>
                                      </p:cBhvr>
                                      <p:tavLst>
                                        <p:tav tm="0">
                                          <p:val>
                                            <p:fltVal val="90"/>
                                          </p:val>
                                        </p:tav>
                                        <p:tav tm="100000">
                                          <p:val>
                                            <p:fltVal val="0"/>
                                          </p:val>
                                        </p:tav>
                                      </p:tavLst>
                                    </p:anim>
                                    <p:animEffect transition="in" filter="fade">
                                      <p:cBhvr>
                                        <p:cTn id="45" dur="1000"/>
                                        <p:tgtEl>
                                          <p:spTgt spid="2970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9706"/>
                                        </p:tgtEl>
                                        <p:attrNameLst>
                                          <p:attrName>style.visibility</p:attrName>
                                        </p:attrNameLst>
                                      </p:cBhvr>
                                      <p:to>
                                        <p:strVal val="visible"/>
                                      </p:to>
                                    </p:set>
                                    <p:anim calcmode="lin" valueType="num">
                                      <p:cBhvr>
                                        <p:cTn id="50" dur="500" fill="hold"/>
                                        <p:tgtEl>
                                          <p:spTgt spid="29706"/>
                                        </p:tgtEl>
                                        <p:attrNameLst>
                                          <p:attrName>ppt_w</p:attrName>
                                        </p:attrNameLst>
                                      </p:cBhvr>
                                      <p:tavLst>
                                        <p:tav tm="0">
                                          <p:val>
                                            <p:fltVal val="0"/>
                                          </p:val>
                                        </p:tav>
                                        <p:tav tm="100000">
                                          <p:val>
                                            <p:strVal val="#ppt_w"/>
                                          </p:val>
                                        </p:tav>
                                      </p:tavLst>
                                    </p:anim>
                                    <p:anim calcmode="lin" valueType="num">
                                      <p:cBhvr>
                                        <p:cTn id="51" dur="500" fill="hold"/>
                                        <p:tgtEl>
                                          <p:spTgt spid="29706"/>
                                        </p:tgtEl>
                                        <p:attrNameLst>
                                          <p:attrName>ppt_h</p:attrName>
                                        </p:attrNameLst>
                                      </p:cBhvr>
                                      <p:tavLst>
                                        <p:tav tm="0">
                                          <p:val>
                                            <p:fltVal val="0"/>
                                          </p:val>
                                        </p:tav>
                                        <p:tav tm="100000">
                                          <p:val>
                                            <p:strVal val="#ppt_h"/>
                                          </p:val>
                                        </p:tav>
                                      </p:tavLst>
                                    </p:anim>
                                    <p:animEffect transition="in" filter="fade">
                                      <p:cBhvr>
                                        <p:cTn id="5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How to put baby in the car seat</a:t>
            </a:r>
          </a:p>
        </p:txBody>
      </p:sp>
      <p:sp>
        <p:nvSpPr>
          <p:cNvPr id="30723" name="Content Placeholder 2"/>
          <p:cNvSpPr>
            <a:spLocks noGrp="1"/>
          </p:cNvSpPr>
          <p:nvPr>
            <p:ph idx="1"/>
          </p:nvPr>
        </p:nvSpPr>
        <p:spPr/>
        <p:txBody>
          <a:bodyPr/>
          <a:lstStyle/>
          <a:p>
            <a:r>
              <a:rPr lang="en-US" dirty="0" smtClean="0"/>
              <a:t>The Car Seat Lady video clip:</a:t>
            </a:r>
          </a:p>
          <a:p>
            <a:r>
              <a:rPr lang="en-US" dirty="0" smtClean="0">
                <a:hlinkClick r:id="rId3"/>
              </a:rPr>
              <a:t>http://youtu.be/MvzPZfba4ys</a:t>
            </a:r>
            <a:endParaRPr lang="en-US" dirty="0" smtClean="0"/>
          </a:p>
          <a:p>
            <a:r>
              <a:rPr lang="en-US" dirty="0" smtClean="0">
                <a:hlinkClick r:id="rId4"/>
              </a:rPr>
              <a:t>www.thecarseatlady.com</a:t>
            </a:r>
            <a:endParaRPr lang="en-US" dirty="0" smtClean="0"/>
          </a:p>
          <a:p>
            <a:pPr>
              <a:buFontTx/>
              <a:buNone/>
            </a:pPr>
            <a:endParaRPr lang="en-US" dirty="0" smtClean="0"/>
          </a:p>
          <a:p>
            <a:endParaRPr lang="en-US" dirty="0" smtClean="0"/>
          </a:p>
        </p:txBody>
      </p:sp>
      <p:pic>
        <p:nvPicPr>
          <p:cNvPr id="5" name="Picture 4"/>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861045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Rear Facing is best. Here’s why…</a:t>
            </a:r>
          </a:p>
        </p:txBody>
      </p:sp>
      <p:sp>
        <p:nvSpPr>
          <p:cNvPr id="31747" name="Content Placeholder 2"/>
          <p:cNvSpPr>
            <a:spLocks noGrp="1"/>
          </p:cNvSpPr>
          <p:nvPr>
            <p:ph idx="1"/>
          </p:nvPr>
        </p:nvSpPr>
        <p:spPr/>
        <p:txBody>
          <a:bodyPr/>
          <a:lstStyle/>
          <a:p>
            <a:r>
              <a:rPr lang="en-US" smtClean="0"/>
              <a:t>A true story about car seat safety</a:t>
            </a:r>
          </a:p>
          <a:p>
            <a:r>
              <a:rPr lang="en-US" smtClean="0">
                <a:hlinkClick r:id="rId3"/>
              </a:rPr>
              <a:t>http://youtu.be/Q8gU9zzCGA8</a:t>
            </a:r>
            <a:endParaRPr lang="en-US" smtClean="0"/>
          </a:p>
          <a:p>
            <a:r>
              <a:rPr lang="en-US" smtClean="0"/>
              <a:t>Here’s another story (pictures, not video)</a:t>
            </a:r>
          </a:p>
          <a:p>
            <a:pPr>
              <a:buFontTx/>
              <a:buNone/>
            </a:pPr>
            <a:r>
              <a:rPr lang="en-US" smtClean="0">
                <a:hlinkClick r:id="rId4"/>
              </a:rPr>
              <a:t>http://myangelsaliandpeanut.tripod.com/id5.html</a:t>
            </a:r>
            <a:endParaRPr lang="en-US" smtClean="0">
              <a:solidFill>
                <a:srgbClr val="FF0000"/>
              </a:solidFill>
            </a:endParaRPr>
          </a:p>
        </p:txBody>
      </p:sp>
      <p:pic>
        <p:nvPicPr>
          <p:cNvPr id="5" name="Picture 4"/>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83786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pPr eaLnBrk="1" hangingPunct="1"/>
            <a:r>
              <a:rPr lang="en-US" smtClean="0"/>
              <a:t>Statistics</a:t>
            </a:r>
          </a:p>
        </p:txBody>
      </p:sp>
      <p:sp>
        <p:nvSpPr>
          <p:cNvPr id="5123" name="Content Placeholder 3"/>
          <p:cNvSpPr>
            <a:spLocks noGrp="1"/>
          </p:cNvSpPr>
          <p:nvPr>
            <p:ph idx="1"/>
          </p:nvPr>
        </p:nvSpPr>
        <p:spPr>
          <a:xfrm>
            <a:off x="914400" y="1066800"/>
            <a:ext cx="7543800" cy="3733800"/>
          </a:xfrm>
        </p:spPr>
        <p:txBody>
          <a:bodyPr>
            <a:normAutofit/>
          </a:bodyPr>
          <a:lstStyle/>
          <a:p>
            <a:pPr marL="457200" indent="-457200" eaLnBrk="1" hangingPunct="1">
              <a:buFont typeface="Arial" pitchFamily="34" charset="0"/>
              <a:buChar char="•"/>
            </a:pPr>
            <a:r>
              <a:rPr lang="en-US" sz="2800" b="0" dirty="0" smtClean="0"/>
              <a:t>Three out of four parents think their child is in the right car seat, but they are not. </a:t>
            </a:r>
          </a:p>
          <a:p>
            <a:pPr marL="457200" indent="-457200" eaLnBrk="1" hangingPunct="1">
              <a:buFont typeface="Arial" pitchFamily="34" charset="0"/>
              <a:buChar char="•"/>
            </a:pPr>
            <a:r>
              <a:rPr lang="en-US" sz="2800" b="0" dirty="0" smtClean="0"/>
              <a:t>Child safety seats reduce the risk of fatal injury by 71% for infants and by 54% for toddlers in passenger cars. </a:t>
            </a:r>
            <a:r>
              <a:rPr lang="en-US" sz="1300" b="0" dirty="0" smtClean="0"/>
              <a:t>(Source: NHTSA, 2010 data). </a:t>
            </a:r>
          </a:p>
          <a:p>
            <a:pPr marL="457200" indent="-457200" eaLnBrk="1" hangingPunct="1">
              <a:buFont typeface="Arial" pitchFamily="34" charset="0"/>
              <a:buChar char="•"/>
            </a:pPr>
            <a:r>
              <a:rPr lang="en-US" sz="2800" b="0" dirty="0" smtClean="0"/>
              <a:t>Placing children in age- and size-appropriate car seats reduces serious and fatal injuries by more than half</a:t>
            </a:r>
            <a:r>
              <a:rPr lang="en-US" sz="2700" b="0" dirty="0" smtClean="0"/>
              <a:t>.</a:t>
            </a:r>
          </a:p>
          <a:p>
            <a:pPr eaLnBrk="1" hangingPunct="1"/>
            <a:endParaRPr lang="en-US" dirty="0" smtClean="0"/>
          </a:p>
        </p:txBody>
      </p:sp>
      <p:pic>
        <p:nvPicPr>
          <p:cNvPr id="5" name="Picture 4"/>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2127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rot="19140000">
            <a:off x="796300" y="1664956"/>
            <a:ext cx="5839332" cy="1207509"/>
          </a:xfrm>
        </p:spPr>
        <p:txBody>
          <a:bodyPr/>
          <a:lstStyle/>
          <a:p>
            <a:r>
              <a:rPr lang="en-US" dirty="0" smtClean="0"/>
              <a:t>Air Bags are bad for babies</a:t>
            </a:r>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355520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1143000"/>
            <a:ext cx="7520940" cy="548640"/>
          </a:xfrm>
        </p:spPr>
        <p:txBody>
          <a:bodyPr/>
          <a:lstStyle/>
          <a:p>
            <a:pPr eaLnBrk="1" hangingPunct="1"/>
            <a:r>
              <a:rPr lang="en-US" sz="4400" b="1" dirty="0" smtClean="0"/>
              <a:t>NEVER place a Rear Facing Child Seat in front of an airbag.</a:t>
            </a:r>
          </a:p>
        </p:txBody>
      </p:sp>
      <p:sp>
        <p:nvSpPr>
          <p:cNvPr id="33795" name="Content Placeholder 4"/>
          <p:cNvSpPr>
            <a:spLocks noGrp="1"/>
          </p:cNvSpPr>
          <p:nvPr>
            <p:ph idx="1"/>
          </p:nvPr>
        </p:nvSpPr>
        <p:spPr>
          <a:xfrm>
            <a:off x="914400" y="2590800"/>
            <a:ext cx="7520940" cy="3579849"/>
          </a:xfrm>
        </p:spPr>
        <p:txBody>
          <a:bodyPr/>
          <a:lstStyle/>
          <a:p>
            <a:r>
              <a:rPr lang="en-US" dirty="0" smtClean="0">
                <a:hlinkClick r:id="rId3"/>
              </a:rPr>
              <a:t>http://www.youtube.com/watch?feature=player_detailpage&amp;v=CY6WuGg-Fhc</a:t>
            </a:r>
            <a:endParaRPr lang="en-US" dirty="0" smtClean="0"/>
          </a:p>
        </p:txBody>
      </p:sp>
      <p:pic>
        <p:nvPicPr>
          <p:cNvPr id="5" name="Picture 4"/>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4216448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rot="19140000">
            <a:off x="1227031" y="1696072"/>
            <a:ext cx="5650992" cy="1207509"/>
          </a:xfrm>
        </p:spPr>
        <p:txBody>
          <a:bodyPr/>
          <a:lstStyle/>
          <a:p>
            <a:r>
              <a:rPr lang="en-US" dirty="0" smtClean="0"/>
              <a:t>More Tips</a:t>
            </a:r>
            <a:endParaRPr lang="en-US" dirty="0"/>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200424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4"/>
          <p:cNvSpPr>
            <a:spLocks noGrp="1"/>
          </p:cNvSpPr>
          <p:nvPr>
            <p:ph sz="half" idx="1"/>
          </p:nvPr>
        </p:nvSpPr>
        <p:spPr>
          <a:xfrm>
            <a:off x="2743200" y="1981200"/>
            <a:ext cx="2857500" cy="1752600"/>
          </a:xfrm>
        </p:spPr>
        <p:txBody>
          <a:bodyPr>
            <a:normAutofit lnSpcReduction="10000"/>
          </a:bodyPr>
          <a:lstStyle/>
          <a:p>
            <a:r>
              <a:rPr lang="en-US" b="0" dirty="0" smtClean="0"/>
              <a:t>Check the car seat manual for instructions!</a:t>
            </a:r>
          </a:p>
        </p:txBody>
      </p:sp>
      <p:sp>
        <p:nvSpPr>
          <p:cNvPr id="35844" name="Content Placeholder 5"/>
          <p:cNvSpPr>
            <a:spLocks noGrp="1"/>
          </p:cNvSpPr>
          <p:nvPr>
            <p:ph sz="half" idx="2"/>
          </p:nvPr>
        </p:nvSpPr>
        <p:spPr/>
        <p:txBody>
          <a:bodyPr>
            <a:normAutofit lnSpcReduction="10000"/>
          </a:bodyPr>
          <a:lstStyle/>
          <a:p>
            <a:endParaRPr lang="en-US" dirty="0" smtClean="0"/>
          </a:p>
          <a:p>
            <a:endParaRPr lang="en-US" dirty="0" smtClean="0"/>
          </a:p>
          <a:p>
            <a:endParaRPr lang="en-US" dirty="0" smtClean="0"/>
          </a:p>
          <a:p>
            <a:endParaRPr lang="en-US" dirty="0" smtClean="0"/>
          </a:p>
          <a:p>
            <a:pPr>
              <a:buFontTx/>
              <a:buNone/>
            </a:pPr>
            <a:endParaRPr lang="en-US" dirty="0" smtClean="0"/>
          </a:p>
        </p:txBody>
      </p:sp>
      <p:sp>
        <p:nvSpPr>
          <p:cNvPr id="35842" name="Title 1"/>
          <p:cNvSpPr>
            <a:spLocks noGrp="1"/>
          </p:cNvSpPr>
          <p:nvPr>
            <p:ph type="title"/>
          </p:nvPr>
        </p:nvSpPr>
        <p:spPr/>
        <p:txBody>
          <a:bodyPr/>
          <a:lstStyle/>
          <a:p>
            <a:r>
              <a:rPr lang="en-US" dirty="0" smtClean="0"/>
              <a:t>Carry Handle position</a:t>
            </a:r>
          </a:p>
        </p:txBody>
      </p:sp>
      <p:pic>
        <p:nvPicPr>
          <p:cNvPr id="35846" name="Picture 7" descr="mia moda cert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828" b="3770"/>
          <a:stretch>
            <a:fillRect/>
          </a:stretch>
        </p:blipFill>
        <p:spPr bwMode="auto">
          <a:xfrm>
            <a:off x="5867400" y="1600200"/>
            <a:ext cx="2667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carry handle position.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371600"/>
            <a:ext cx="16002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5101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84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Know your car seat</a:t>
            </a:r>
          </a:p>
        </p:txBody>
      </p:sp>
      <p:sp>
        <p:nvSpPr>
          <p:cNvPr id="36867" name="Content Placeholder 2"/>
          <p:cNvSpPr>
            <a:spLocks noGrp="1"/>
          </p:cNvSpPr>
          <p:nvPr>
            <p:ph idx="1"/>
          </p:nvPr>
        </p:nvSpPr>
        <p:spPr>
          <a:xfrm>
            <a:off x="495300" y="990600"/>
            <a:ext cx="8458200" cy="4800600"/>
          </a:xfrm>
        </p:spPr>
        <p:txBody>
          <a:bodyPr/>
          <a:lstStyle/>
          <a:p>
            <a:pPr>
              <a:buClr>
                <a:schemeClr val="accent2"/>
              </a:buClr>
              <a:buFont typeface="Arial" pitchFamily="34" charset="0"/>
              <a:buChar char="•"/>
            </a:pPr>
            <a:r>
              <a:rPr lang="en-US" sz="2400" dirty="0" smtClean="0"/>
              <a:t>Car seats have expiration date.</a:t>
            </a:r>
          </a:p>
          <a:p>
            <a:pPr>
              <a:buClr>
                <a:schemeClr val="accent2"/>
              </a:buClr>
              <a:buFont typeface="Arial" pitchFamily="34" charset="0"/>
              <a:buChar char="•"/>
            </a:pPr>
            <a:r>
              <a:rPr lang="en-US" sz="2400" dirty="0" smtClean="0"/>
              <a:t>Second hand car seats are risky.</a:t>
            </a:r>
          </a:p>
          <a:p>
            <a:pPr>
              <a:buClr>
                <a:schemeClr val="accent2"/>
              </a:buClr>
              <a:buFont typeface="Arial" pitchFamily="34" charset="0"/>
              <a:buChar char="•"/>
            </a:pPr>
            <a:r>
              <a:rPr lang="en-US" sz="2400" dirty="0" smtClean="0"/>
              <a:t>Car seats are not cribs – they are for travel only!</a:t>
            </a:r>
          </a:p>
          <a:p>
            <a:pPr>
              <a:buClr>
                <a:schemeClr val="accent2"/>
              </a:buClr>
              <a:buFont typeface="Arial" pitchFamily="34" charset="0"/>
              <a:buChar char="•"/>
            </a:pPr>
            <a:r>
              <a:rPr lang="en-US" sz="2400" dirty="0" smtClean="0"/>
              <a:t>Only use products that come with the car seat.</a:t>
            </a:r>
            <a:r>
              <a:rPr lang="en-US" dirty="0" smtClean="0"/>
              <a:t>	</a:t>
            </a:r>
          </a:p>
        </p:txBody>
      </p:sp>
      <p:pic>
        <p:nvPicPr>
          <p:cNvPr id="36869" name="Picture 5" descr="MightyTite2"/>
          <p:cNvPicPr>
            <a:picLocks noChangeAspect="1" noChangeArrowheads="1"/>
          </p:cNvPicPr>
          <p:nvPr/>
        </p:nvPicPr>
        <p:blipFill>
          <a:blip r:embed="rId3">
            <a:lum bright="-30000" contrast="12000"/>
            <a:extLst>
              <a:ext uri="{28A0092B-C50C-407E-A947-70E740481C1C}">
                <a14:useLocalDpi xmlns:a14="http://schemas.microsoft.com/office/drawing/2010/main" val="0"/>
              </a:ext>
            </a:extLst>
          </a:blip>
          <a:srcRect t="9587" r="11177" b="10519"/>
          <a:stretch>
            <a:fillRect/>
          </a:stretch>
        </p:blipFill>
        <p:spPr bwMode="auto">
          <a:xfrm>
            <a:off x="6858000" y="3276600"/>
            <a:ext cx="1295400" cy="12954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7" descr="nonregulated produc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2289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nonregulated product3.jpg"/>
          <p:cNvPicPr>
            <a:picLocks noChangeAspect="1"/>
          </p:cNvPicPr>
          <p:nvPr/>
        </p:nvPicPr>
        <p:blipFill>
          <a:blip r:embed="rId5">
            <a:extLst>
              <a:ext uri="{28A0092B-C50C-407E-A947-70E740481C1C}">
                <a14:useLocalDpi xmlns:a14="http://schemas.microsoft.com/office/drawing/2010/main" val="0"/>
              </a:ext>
            </a:extLst>
          </a:blip>
          <a:srcRect l="13635" t="16364" r="10001" b="15456"/>
          <a:stretch>
            <a:fillRect/>
          </a:stretch>
        </p:blipFill>
        <p:spPr bwMode="auto">
          <a:xfrm>
            <a:off x="4495800" y="3152775"/>
            <a:ext cx="1620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7" descr="toy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1850" y="3228975"/>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74" name="Straight Connector 10"/>
          <p:cNvCxnSpPr>
            <a:cxnSpLocks noChangeShapeType="1"/>
          </p:cNvCxnSpPr>
          <p:nvPr/>
        </p:nvCxnSpPr>
        <p:spPr bwMode="auto">
          <a:xfrm flipH="1">
            <a:off x="4724400" y="2209800"/>
            <a:ext cx="2362200" cy="2514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6876" name="Straight Arrow Connector 14"/>
          <p:cNvCxnSpPr>
            <a:cxnSpLocks noChangeShapeType="1"/>
          </p:cNvCxnSpPr>
          <p:nvPr/>
        </p:nvCxnSpPr>
        <p:spPr bwMode="auto">
          <a:xfrm flipH="1">
            <a:off x="4724400" y="1905000"/>
            <a:ext cx="2209800" cy="22098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36877" name="Straight Arrow Connector 17"/>
          <p:cNvCxnSpPr>
            <a:cxnSpLocks noChangeShapeType="1"/>
          </p:cNvCxnSpPr>
          <p:nvPr/>
        </p:nvCxnSpPr>
        <p:spPr bwMode="auto">
          <a:xfrm flipH="1">
            <a:off x="6019800" y="2362200"/>
            <a:ext cx="609600" cy="8382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pic>
        <p:nvPicPr>
          <p:cNvPr id="14" name="Picture 13"/>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
        <p:nvSpPr>
          <p:cNvPr id="2" name="Multiply 1"/>
          <p:cNvSpPr/>
          <p:nvPr/>
        </p:nvSpPr>
        <p:spPr>
          <a:xfrm>
            <a:off x="831850" y="3228975"/>
            <a:ext cx="1231900" cy="134302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Multiply 2"/>
          <p:cNvSpPr/>
          <p:nvPr/>
        </p:nvSpPr>
        <p:spPr>
          <a:xfrm>
            <a:off x="2590800" y="3276600"/>
            <a:ext cx="1295400" cy="1447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Multiply 3"/>
          <p:cNvSpPr/>
          <p:nvPr/>
        </p:nvSpPr>
        <p:spPr>
          <a:xfrm>
            <a:off x="4686300" y="3159125"/>
            <a:ext cx="1219200" cy="13716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6934200" y="3352800"/>
            <a:ext cx="1219200" cy="117792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86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p:cTn id="12"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686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686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p:cTn id="17"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686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 calcmode="lin" valueType="num">
                                      <p:cBhvr>
                                        <p:cTn id="22"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686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6872"/>
                                        </p:tgtEl>
                                        <p:attrNameLst>
                                          <p:attrName>style.visibility</p:attrName>
                                        </p:attrNameLst>
                                      </p:cBhvr>
                                      <p:to>
                                        <p:strVal val="visible"/>
                                      </p:to>
                                    </p:set>
                                    <p:anim calcmode="lin" valueType="num">
                                      <p:cBhvr>
                                        <p:cTn id="29" dur="500" fill="hold"/>
                                        <p:tgtEl>
                                          <p:spTgt spid="36872"/>
                                        </p:tgtEl>
                                        <p:attrNameLst>
                                          <p:attrName>ppt_w</p:attrName>
                                        </p:attrNameLst>
                                      </p:cBhvr>
                                      <p:tavLst>
                                        <p:tav tm="0">
                                          <p:val>
                                            <p:fltVal val="0"/>
                                          </p:val>
                                        </p:tav>
                                        <p:tav tm="100000">
                                          <p:val>
                                            <p:strVal val="#ppt_w"/>
                                          </p:val>
                                        </p:tav>
                                      </p:tavLst>
                                    </p:anim>
                                    <p:anim calcmode="lin" valueType="num">
                                      <p:cBhvr>
                                        <p:cTn id="30" dur="500" fill="hold"/>
                                        <p:tgtEl>
                                          <p:spTgt spid="36872"/>
                                        </p:tgtEl>
                                        <p:attrNameLst>
                                          <p:attrName>ppt_h</p:attrName>
                                        </p:attrNameLst>
                                      </p:cBhvr>
                                      <p:tavLst>
                                        <p:tav tm="0">
                                          <p:val>
                                            <p:fltVal val="0"/>
                                          </p:val>
                                        </p:tav>
                                        <p:tav tm="100000">
                                          <p:val>
                                            <p:strVal val="#ppt_h"/>
                                          </p:val>
                                        </p:tav>
                                      </p:tavLst>
                                    </p:anim>
                                    <p:animEffect transition="in" filter="fade">
                                      <p:cBhvr>
                                        <p:cTn id="31" dur="500"/>
                                        <p:tgtEl>
                                          <p:spTgt spid="36872"/>
                                        </p:tgtEl>
                                      </p:cBhvr>
                                    </p:animEffect>
                                  </p:childTnLst>
                                </p:cTn>
                              </p:par>
                              <p:par>
                                <p:cTn id="32" presetID="53" presetClass="entr" presetSubtype="16" fill="hold" nodeType="withEffect">
                                  <p:stCondLst>
                                    <p:cond delay="0"/>
                                  </p:stCondLst>
                                  <p:childTnLst>
                                    <p:set>
                                      <p:cBhvr>
                                        <p:cTn id="33" dur="1" fill="hold">
                                          <p:stCondLst>
                                            <p:cond delay="0"/>
                                          </p:stCondLst>
                                        </p:cTn>
                                        <p:tgtEl>
                                          <p:spTgt spid="36870"/>
                                        </p:tgtEl>
                                        <p:attrNameLst>
                                          <p:attrName>style.visibility</p:attrName>
                                        </p:attrNameLst>
                                      </p:cBhvr>
                                      <p:to>
                                        <p:strVal val="visible"/>
                                      </p:to>
                                    </p:set>
                                    <p:anim calcmode="lin" valueType="num">
                                      <p:cBhvr>
                                        <p:cTn id="34" dur="500" fill="hold"/>
                                        <p:tgtEl>
                                          <p:spTgt spid="36870"/>
                                        </p:tgtEl>
                                        <p:attrNameLst>
                                          <p:attrName>ppt_w</p:attrName>
                                        </p:attrNameLst>
                                      </p:cBhvr>
                                      <p:tavLst>
                                        <p:tav tm="0">
                                          <p:val>
                                            <p:fltVal val="0"/>
                                          </p:val>
                                        </p:tav>
                                        <p:tav tm="100000">
                                          <p:val>
                                            <p:strVal val="#ppt_w"/>
                                          </p:val>
                                        </p:tav>
                                      </p:tavLst>
                                    </p:anim>
                                    <p:anim calcmode="lin" valueType="num">
                                      <p:cBhvr>
                                        <p:cTn id="35" dur="500" fill="hold"/>
                                        <p:tgtEl>
                                          <p:spTgt spid="36870"/>
                                        </p:tgtEl>
                                        <p:attrNameLst>
                                          <p:attrName>ppt_h</p:attrName>
                                        </p:attrNameLst>
                                      </p:cBhvr>
                                      <p:tavLst>
                                        <p:tav tm="0">
                                          <p:val>
                                            <p:fltVal val="0"/>
                                          </p:val>
                                        </p:tav>
                                        <p:tav tm="100000">
                                          <p:val>
                                            <p:strVal val="#ppt_h"/>
                                          </p:val>
                                        </p:tav>
                                      </p:tavLst>
                                    </p:anim>
                                    <p:animEffect transition="in" filter="fade">
                                      <p:cBhvr>
                                        <p:cTn id="36" dur="500"/>
                                        <p:tgtEl>
                                          <p:spTgt spid="36870"/>
                                        </p:tgtEl>
                                      </p:cBhvr>
                                    </p:animEffect>
                                  </p:childTnLst>
                                </p:cTn>
                              </p:par>
                              <p:par>
                                <p:cTn id="37" presetID="53" presetClass="entr" presetSubtype="16" fill="hold" nodeType="withEffect">
                                  <p:stCondLst>
                                    <p:cond delay="0"/>
                                  </p:stCondLst>
                                  <p:childTnLst>
                                    <p:set>
                                      <p:cBhvr>
                                        <p:cTn id="38" dur="1" fill="hold">
                                          <p:stCondLst>
                                            <p:cond delay="0"/>
                                          </p:stCondLst>
                                        </p:cTn>
                                        <p:tgtEl>
                                          <p:spTgt spid="36871"/>
                                        </p:tgtEl>
                                        <p:attrNameLst>
                                          <p:attrName>style.visibility</p:attrName>
                                        </p:attrNameLst>
                                      </p:cBhvr>
                                      <p:to>
                                        <p:strVal val="visible"/>
                                      </p:to>
                                    </p:set>
                                    <p:anim calcmode="lin" valueType="num">
                                      <p:cBhvr>
                                        <p:cTn id="39" dur="500" fill="hold"/>
                                        <p:tgtEl>
                                          <p:spTgt spid="36871"/>
                                        </p:tgtEl>
                                        <p:attrNameLst>
                                          <p:attrName>ppt_w</p:attrName>
                                        </p:attrNameLst>
                                      </p:cBhvr>
                                      <p:tavLst>
                                        <p:tav tm="0">
                                          <p:val>
                                            <p:fltVal val="0"/>
                                          </p:val>
                                        </p:tav>
                                        <p:tav tm="100000">
                                          <p:val>
                                            <p:strVal val="#ppt_w"/>
                                          </p:val>
                                        </p:tav>
                                      </p:tavLst>
                                    </p:anim>
                                    <p:anim calcmode="lin" valueType="num">
                                      <p:cBhvr>
                                        <p:cTn id="40" dur="500" fill="hold"/>
                                        <p:tgtEl>
                                          <p:spTgt spid="36871"/>
                                        </p:tgtEl>
                                        <p:attrNameLst>
                                          <p:attrName>ppt_h</p:attrName>
                                        </p:attrNameLst>
                                      </p:cBhvr>
                                      <p:tavLst>
                                        <p:tav tm="0">
                                          <p:val>
                                            <p:fltVal val="0"/>
                                          </p:val>
                                        </p:tav>
                                        <p:tav tm="100000">
                                          <p:val>
                                            <p:strVal val="#ppt_h"/>
                                          </p:val>
                                        </p:tav>
                                      </p:tavLst>
                                    </p:anim>
                                    <p:animEffect transition="in" filter="fade">
                                      <p:cBhvr>
                                        <p:cTn id="41" dur="500"/>
                                        <p:tgtEl>
                                          <p:spTgt spid="36871"/>
                                        </p:tgtEl>
                                      </p:cBhvr>
                                    </p:animEffect>
                                  </p:childTnLst>
                                </p:cTn>
                              </p:par>
                              <p:par>
                                <p:cTn id="42" presetID="53" presetClass="entr" presetSubtype="16" fill="hold" nodeType="withEffect">
                                  <p:stCondLst>
                                    <p:cond delay="0"/>
                                  </p:stCondLst>
                                  <p:childTnLst>
                                    <p:set>
                                      <p:cBhvr>
                                        <p:cTn id="43" dur="1" fill="hold">
                                          <p:stCondLst>
                                            <p:cond delay="0"/>
                                          </p:stCondLst>
                                        </p:cTn>
                                        <p:tgtEl>
                                          <p:spTgt spid="36869"/>
                                        </p:tgtEl>
                                        <p:attrNameLst>
                                          <p:attrName>style.visibility</p:attrName>
                                        </p:attrNameLst>
                                      </p:cBhvr>
                                      <p:to>
                                        <p:strVal val="visible"/>
                                      </p:to>
                                    </p:set>
                                    <p:anim calcmode="lin" valueType="num">
                                      <p:cBhvr>
                                        <p:cTn id="44" dur="500" fill="hold"/>
                                        <p:tgtEl>
                                          <p:spTgt spid="36869"/>
                                        </p:tgtEl>
                                        <p:attrNameLst>
                                          <p:attrName>ppt_w</p:attrName>
                                        </p:attrNameLst>
                                      </p:cBhvr>
                                      <p:tavLst>
                                        <p:tav tm="0">
                                          <p:val>
                                            <p:fltVal val="0"/>
                                          </p:val>
                                        </p:tav>
                                        <p:tav tm="100000">
                                          <p:val>
                                            <p:strVal val="#ppt_w"/>
                                          </p:val>
                                        </p:tav>
                                      </p:tavLst>
                                    </p:anim>
                                    <p:anim calcmode="lin" valueType="num">
                                      <p:cBhvr>
                                        <p:cTn id="45" dur="500" fill="hold"/>
                                        <p:tgtEl>
                                          <p:spTgt spid="36869"/>
                                        </p:tgtEl>
                                        <p:attrNameLst>
                                          <p:attrName>ppt_h</p:attrName>
                                        </p:attrNameLst>
                                      </p:cBhvr>
                                      <p:tavLst>
                                        <p:tav tm="0">
                                          <p:val>
                                            <p:fltVal val="0"/>
                                          </p:val>
                                        </p:tav>
                                        <p:tav tm="100000">
                                          <p:val>
                                            <p:strVal val="#ppt_h"/>
                                          </p:val>
                                        </p:tav>
                                      </p:tavLst>
                                    </p:anim>
                                    <p:animEffect transition="in" filter="fade">
                                      <p:cBhvr>
                                        <p:cTn id="46" dur="500"/>
                                        <p:tgtEl>
                                          <p:spTgt spid="3686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rot="19140000">
            <a:off x="1074632" y="1857997"/>
            <a:ext cx="5650992" cy="1207509"/>
          </a:xfrm>
        </p:spPr>
        <p:txBody>
          <a:bodyPr/>
          <a:lstStyle/>
          <a:p>
            <a:r>
              <a:rPr lang="en-US" dirty="0" smtClean="0"/>
              <a:t>Common Mistakes</a:t>
            </a:r>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256104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917448" y="-152400"/>
            <a:ext cx="7543800" cy="1143000"/>
          </a:xfrm>
        </p:spPr>
        <p:txBody>
          <a:bodyPr/>
          <a:lstStyle/>
          <a:p>
            <a:pPr eaLnBrk="1" hangingPunct="1"/>
            <a:r>
              <a:rPr lang="en-US" dirty="0" smtClean="0"/>
              <a:t>Common Mistakes</a:t>
            </a:r>
          </a:p>
        </p:txBody>
      </p:sp>
      <p:sp>
        <p:nvSpPr>
          <p:cNvPr id="38916" name="Text Box 3"/>
          <p:cNvSpPr txBox="1">
            <a:spLocks noChangeArrowheads="1"/>
          </p:cNvSpPr>
          <p:nvPr/>
        </p:nvSpPr>
        <p:spPr bwMode="auto">
          <a:xfrm>
            <a:off x="917448" y="914400"/>
            <a:ext cx="6781800" cy="394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marL="342900" indent="-342900" eaLnBrk="1" hangingPunct="1">
              <a:lnSpc>
                <a:spcPct val="75000"/>
              </a:lnSpc>
              <a:spcBef>
                <a:spcPct val="50000"/>
              </a:spcBef>
              <a:buClr>
                <a:schemeClr val="accent2"/>
              </a:buClr>
              <a:buFont typeface="Wingdings" pitchFamily="2" charset="2"/>
              <a:buChar char="Ø"/>
            </a:pPr>
            <a:r>
              <a:rPr lang="en-US" sz="2400" b="0" dirty="0">
                <a:latin typeface="Times New Roman" pitchFamily="18" charset="0"/>
              </a:rPr>
              <a:t>Seat is not tightly installed</a:t>
            </a:r>
          </a:p>
          <a:p>
            <a:pPr marL="342900" indent="-342900" eaLnBrk="1" hangingPunct="1">
              <a:lnSpc>
                <a:spcPct val="75000"/>
              </a:lnSpc>
              <a:spcBef>
                <a:spcPct val="50000"/>
              </a:spcBef>
              <a:buClr>
                <a:schemeClr val="accent2"/>
              </a:buClr>
              <a:buFont typeface="Wingdings" pitchFamily="2" charset="2"/>
              <a:buChar char="Ø"/>
            </a:pPr>
            <a:r>
              <a:rPr lang="en-US" sz="2400" b="0" dirty="0">
                <a:latin typeface="Times New Roman" pitchFamily="18" charset="0"/>
              </a:rPr>
              <a:t>Improper use of LATCH and/or seatbelt</a:t>
            </a:r>
          </a:p>
          <a:p>
            <a:pPr marL="342900" indent="-342900" eaLnBrk="1" hangingPunct="1">
              <a:lnSpc>
                <a:spcPct val="60000"/>
              </a:lnSpc>
              <a:spcBef>
                <a:spcPct val="50000"/>
              </a:spcBef>
              <a:buClr>
                <a:schemeClr val="accent2"/>
              </a:buClr>
              <a:buFont typeface="Wingdings" pitchFamily="2" charset="2"/>
              <a:buChar char="Ø"/>
            </a:pPr>
            <a:r>
              <a:rPr lang="en-US" sz="2400" b="0" dirty="0">
                <a:latin typeface="Times New Roman" pitchFamily="18" charset="0"/>
              </a:rPr>
              <a:t>Child is not tightly harnessed</a:t>
            </a:r>
          </a:p>
          <a:p>
            <a:pPr marL="342900" indent="-342900" eaLnBrk="1" hangingPunct="1">
              <a:lnSpc>
                <a:spcPct val="60000"/>
              </a:lnSpc>
              <a:spcBef>
                <a:spcPct val="50000"/>
              </a:spcBef>
              <a:buClr>
                <a:schemeClr val="accent2"/>
              </a:buClr>
              <a:buFont typeface="Wingdings" pitchFamily="2" charset="2"/>
              <a:buChar char="Ø"/>
            </a:pPr>
            <a:r>
              <a:rPr lang="en-US" sz="2400" b="0" dirty="0" smtClean="0">
                <a:latin typeface="Times New Roman" pitchFamily="18" charset="0"/>
              </a:rPr>
              <a:t>Rear-facing </a:t>
            </a:r>
            <a:r>
              <a:rPr lang="en-US" sz="2400" b="0" dirty="0">
                <a:latin typeface="Times New Roman" pitchFamily="18" charset="0"/>
              </a:rPr>
              <a:t>car seat in front of airbag</a:t>
            </a:r>
          </a:p>
          <a:p>
            <a:pPr marL="342900" indent="-342900" eaLnBrk="1" hangingPunct="1">
              <a:lnSpc>
                <a:spcPct val="60000"/>
              </a:lnSpc>
              <a:spcBef>
                <a:spcPct val="50000"/>
              </a:spcBef>
              <a:buClr>
                <a:schemeClr val="accent2"/>
              </a:buClr>
              <a:buFont typeface="Wingdings" pitchFamily="2" charset="2"/>
              <a:buChar char="Ø"/>
            </a:pPr>
            <a:r>
              <a:rPr lang="en-US" sz="2400" b="0" dirty="0">
                <a:latin typeface="Times New Roman" pitchFamily="18" charset="0"/>
              </a:rPr>
              <a:t>Incorrect angle</a:t>
            </a:r>
          </a:p>
          <a:p>
            <a:pPr marL="342900" indent="-342900" eaLnBrk="1" hangingPunct="1">
              <a:lnSpc>
                <a:spcPct val="60000"/>
              </a:lnSpc>
              <a:spcBef>
                <a:spcPct val="50000"/>
              </a:spcBef>
              <a:buClr>
                <a:schemeClr val="accent2"/>
              </a:buClr>
              <a:buFont typeface="Wingdings" pitchFamily="2" charset="2"/>
              <a:buChar char="Ø"/>
            </a:pPr>
            <a:r>
              <a:rPr lang="en-US" sz="2400" b="0" dirty="0">
                <a:latin typeface="Times New Roman" pitchFamily="18" charset="0"/>
              </a:rPr>
              <a:t>Handle is not in correct position for driving </a:t>
            </a:r>
          </a:p>
          <a:p>
            <a:pPr marL="342900" indent="-342900" eaLnBrk="1" hangingPunct="1">
              <a:lnSpc>
                <a:spcPct val="60000"/>
              </a:lnSpc>
              <a:spcBef>
                <a:spcPct val="50000"/>
              </a:spcBef>
              <a:buClr>
                <a:schemeClr val="accent2"/>
              </a:buClr>
              <a:buFont typeface="Wingdings" pitchFamily="2" charset="2"/>
              <a:buChar char="Ø"/>
            </a:pPr>
            <a:r>
              <a:rPr lang="en-US" sz="2400" b="0" dirty="0">
                <a:latin typeface="Times New Roman" pitchFamily="18" charset="0"/>
              </a:rPr>
              <a:t>Harness retainer clip too low or not buckled</a:t>
            </a:r>
          </a:p>
          <a:p>
            <a:pPr marL="342900" indent="-342900" eaLnBrk="1" hangingPunct="1">
              <a:lnSpc>
                <a:spcPct val="60000"/>
              </a:lnSpc>
              <a:spcBef>
                <a:spcPct val="50000"/>
              </a:spcBef>
              <a:buClr>
                <a:schemeClr val="accent2"/>
              </a:buClr>
              <a:buFont typeface="Wingdings" pitchFamily="2" charset="2"/>
              <a:buChar char="Ø"/>
            </a:pPr>
            <a:r>
              <a:rPr lang="en-US" sz="2400" b="0" dirty="0">
                <a:latin typeface="Times New Roman" pitchFamily="18" charset="0"/>
              </a:rPr>
              <a:t>Second-hand seat with:</a:t>
            </a:r>
          </a:p>
          <a:p>
            <a:pPr lvl="1" eaLnBrk="1" hangingPunct="1">
              <a:lnSpc>
                <a:spcPct val="60000"/>
              </a:lnSpc>
              <a:spcBef>
                <a:spcPct val="50000"/>
              </a:spcBef>
              <a:buClr>
                <a:schemeClr val="accent2"/>
              </a:buClr>
            </a:pPr>
            <a:r>
              <a:rPr lang="en-US" sz="2000" b="0" dirty="0">
                <a:latin typeface="Times New Roman" pitchFamily="18" charset="0"/>
              </a:rPr>
              <a:t>*No crash history          *Signs of stress</a:t>
            </a:r>
          </a:p>
          <a:p>
            <a:pPr lvl="1" eaLnBrk="1" hangingPunct="1">
              <a:lnSpc>
                <a:spcPct val="60000"/>
              </a:lnSpc>
              <a:spcBef>
                <a:spcPct val="50000"/>
              </a:spcBef>
              <a:buClr>
                <a:schemeClr val="accent2"/>
              </a:buClr>
            </a:pPr>
            <a:r>
              <a:rPr lang="en-US" sz="2000" b="0" dirty="0">
                <a:latin typeface="Times New Roman" pitchFamily="18" charset="0"/>
              </a:rPr>
              <a:t>*Recalled or too old      *Missing parts &amp; labels</a:t>
            </a:r>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0887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 calcmode="lin" valueType="num">
                                      <p:cBhvr>
                                        <p:cTn id="7" dur="500" fill="hold"/>
                                        <p:tgtEl>
                                          <p:spTgt spid="389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9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916">
                                            <p:txEl>
                                              <p:pRg st="1" end="1"/>
                                            </p:txEl>
                                          </p:spTgt>
                                        </p:tgtEl>
                                        <p:attrNameLst>
                                          <p:attrName>style.visibility</p:attrName>
                                        </p:attrNameLst>
                                      </p:cBhvr>
                                      <p:to>
                                        <p:strVal val="visible"/>
                                      </p:to>
                                    </p:set>
                                    <p:anim calcmode="lin" valueType="num">
                                      <p:cBhvr>
                                        <p:cTn id="14" dur="500" fill="hold"/>
                                        <p:tgtEl>
                                          <p:spTgt spid="389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89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89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8916">
                                            <p:txEl>
                                              <p:pRg st="2" end="2"/>
                                            </p:txEl>
                                          </p:spTgt>
                                        </p:tgtEl>
                                        <p:attrNameLst>
                                          <p:attrName>style.visibility</p:attrName>
                                        </p:attrNameLst>
                                      </p:cBhvr>
                                      <p:to>
                                        <p:strVal val="visible"/>
                                      </p:to>
                                    </p:set>
                                    <p:anim calcmode="lin" valueType="num">
                                      <p:cBhvr>
                                        <p:cTn id="21" dur="500" fill="hold"/>
                                        <p:tgtEl>
                                          <p:spTgt spid="3891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91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89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8916">
                                            <p:txEl>
                                              <p:pRg st="3" end="3"/>
                                            </p:txEl>
                                          </p:spTgt>
                                        </p:tgtEl>
                                        <p:attrNameLst>
                                          <p:attrName>style.visibility</p:attrName>
                                        </p:attrNameLst>
                                      </p:cBhvr>
                                      <p:to>
                                        <p:strVal val="visible"/>
                                      </p:to>
                                    </p:set>
                                    <p:anim calcmode="lin" valueType="num">
                                      <p:cBhvr>
                                        <p:cTn id="28" dur="500" fill="hold"/>
                                        <p:tgtEl>
                                          <p:spTgt spid="3891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891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89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8916">
                                            <p:txEl>
                                              <p:pRg st="4" end="4"/>
                                            </p:txEl>
                                          </p:spTgt>
                                        </p:tgtEl>
                                        <p:attrNameLst>
                                          <p:attrName>style.visibility</p:attrName>
                                        </p:attrNameLst>
                                      </p:cBhvr>
                                      <p:to>
                                        <p:strVal val="visible"/>
                                      </p:to>
                                    </p:set>
                                    <p:anim calcmode="lin" valueType="num">
                                      <p:cBhvr>
                                        <p:cTn id="35" dur="500" fill="hold"/>
                                        <p:tgtEl>
                                          <p:spTgt spid="3891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891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891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8916">
                                            <p:txEl>
                                              <p:pRg st="5" end="5"/>
                                            </p:txEl>
                                          </p:spTgt>
                                        </p:tgtEl>
                                        <p:attrNameLst>
                                          <p:attrName>style.visibility</p:attrName>
                                        </p:attrNameLst>
                                      </p:cBhvr>
                                      <p:to>
                                        <p:strVal val="visible"/>
                                      </p:to>
                                    </p:set>
                                    <p:anim calcmode="lin" valueType="num">
                                      <p:cBhvr>
                                        <p:cTn id="42" dur="500" fill="hold"/>
                                        <p:tgtEl>
                                          <p:spTgt spid="3891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891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891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8916">
                                            <p:txEl>
                                              <p:pRg st="6" end="6"/>
                                            </p:txEl>
                                          </p:spTgt>
                                        </p:tgtEl>
                                        <p:attrNameLst>
                                          <p:attrName>style.visibility</p:attrName>
                                        </p:attrNameLst>
                                      </p:cBhvr>
                                      <p:to>
                                        <p:strVal val="visible"/>
                                      </p:to>
                                    </p:set>
                                    <p:anim calcmode="lin" valueType="num">
                                      <p:cBhvr>
                                        <p:cTn id="49" dur="500" fill="hold"/>
                                        <p:tgtEl>
                                          <p:spTgt spid="3891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891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891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8916">
                                            <p:txEl>
                                              <p:pRg st="7" end="7"/>
                                            </p:txEl>
                                          </p:spTgt>
                                        </p:tgtEl>
                                        <p:attrNameLst>
                                          <p:attrName>style.visibility</p:attrName>
                                        </p:attrNameLst>
                                      </p:cBhvr>
                                      <p:to>
                                        <p:strVal val="visible"/>
                                      </p:to>
                                    </p:set>
                                    <p:anim calcmode="lin" valueType="num">
                                      <p:cBhvr>
                                        <p:cTn id="56" dur="500" fill="hold"/>
                                        <p:tgtEl>
                                          <p:spTgt spid="38916">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8916">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8916">
                                            <p:txEl>
                                              <p:pRg st="7" end="7"/>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38916">
                                            <p:txEl>
                                              <p:pRg st="8" end="8"/>
                                            </p:txEl>
                                          </p:spTgt>
                                        </p:tgtEl>
                                        <p:attrNameLst>
                                          <p:attrName>style.visibility</p:attrName>
                                        </p:attrNameLst>
                                      </p:cBhvr>
                                      <p:to>
                                        <p:strVal val="visible"/>
                                      </p:to>
                                    </p:set>
                                    <p:anim calcmode="lin" valueType="num">
                                      <p:cBhvr>
                                        <p:cTn id="61" dur="500" fill="hold"/>
                                        <p:tgtEl>
                                          <p:spTgt spid="38916">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8916">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8916">
                                            <p:txEl>
                                              <p:pRg st="8" end="8"/>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38916">
                                            <p:txEl>
                                              <p:pRg st="9" end="9"/>
                                            </p:txEl>
                                          </p:spTgt>
                                        </p:tgtEl>
                                        <p:attrNameLst>
                                          <p:attrName>style.visibility</p:attrName>
                                        </p:attrNameLst>
                                      </p:cBhvr>
                                      <p:to>
                                        <p:strVal val="visible"/>
                                      </p:to>
                                    </p:set>
                                    <p:anim calcmode="lin" valueType="num">
                                      <p:cBhvr>
                                        <p:cTn id="66" dur="500" fill="hold"/>
                                        <p:tgtEl>
                                          <p:spTgt spid="38916">
                                            <p:txEl>
                                              <p:pRg st="9" end="9"/>
                                            </p:txEl>
                                          </p:spTgt>
                                        </p:tgtEl>
                                        <p:attrNameLst>
                                          <p:attrName>ppt_w</p:attrName>
                                        </p:attrNameLst>
                                      </p:cBhvr>
                                      <p:tavLst>
                                        <p:tav tm="0">
                                          <p:val>
                                            <p:fltVal val="0"/>
                                          </p:val>
                                        </p:tav>
                                        <p:tav tm="100000">
                                          <p:val>
                                            <p:strVal val="#ppt_w"/>
                                          </p:val>
                                        </p:tav>
                                      </p:tavLst>
                                    </p:anim>
                                    <p:anim calcmode="lin" valueType="num">
                                      <p:cBhvr>
                                        <p:cTn id="67" dur="500" fill="hold"/>
                                        <p:tgtEl>
                                          <p:spTgt spid="38916">
                                            <p:txEl>
                                              <p:pRg st="9" end="9"/>
                                            </p:txEl>
                                          </p:spTgt>
                                        </p:tgtEl>
                                        <p:attrNameLst>
                                          <p:attrName>ppt_h</p:attrName>
                                        </p:attrNameLst>
                                      </p:cBhvr>
                                      <p:tavLst>
                                        <p:tav tm="0">
                                          <p:val>
                                            <p:fltVal val="0"/>
                                          </p:val>
                                        </p:tav>
                                        <p:tav tm="100000">
                                          <p:val>
                                            <p:strVal val="#ppt_h"/>
                                          </p:val>
                                        </p:tav>
                                      </p:tavLst>
                                    </p:anim>
                                    <p:animEffect transition="in" filter="fade">
                                      <p:cBhvr>
                                        <p:cTn id="68" dur="500"/>
                                        <p:tgtEl>
                                          <p:spTgt spid="389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Planes, Buses, and Vans…. Oh My!</a:t>
            </a:r>
            <a:endParaRPr lang="en-US" dirty="0"/>
          </a:p>
        </p:txBody>
      </p:sp>
      <p:sp>
        <p:nvSpPr>
          <p:cNvPr id="3" name="Title 2"/>
          <p:cNvSpPr>
            <a:spLocks noGrp="1"/>
          </p:cNvSpPr>
          <p:nvPr>
            <p:ph type="title"/>
          </p:nvPr>
        </p:nvSpPr>
        <p:spPr/>
        <p:txBody>
          <a:bodyPr/>
          <a:lstStyle/>
          <a:p>
            <a:r>
              <a:rPr lang="en-US" dirty="0" smtClean="0"/>
              <a:t>Other Transportation</a:t>
            </a:r>
            <a:endParaRPr lang="en-US"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507167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noFill/>
        </p:spPr>
        <p:txBody>
          <a:bodyPr/>
          <a:lstStyle/>
          <a:p>
            <a:pPr eaLnBrk="1" hangingPunct="1">
              <a:defRPr/>
            </a:pPr>
            <a:r>
              <a:rPr lang="en-US" dirty="0" smtClean="0">
                <a:latin typeface="+mn-lt"/>
              </a:rPr>
              <a:t>Other Transportation</a:t>
            </a:r>
          </a:p>
        </p:txBody>
      </p:sp>
      <p:sp>
        <p:nvSpPr>
          <p:cNvPr id="40964" name="Text Box 3"/>
          <p:cNvSpPr txBox="1">
            <a:spLocks noChangeArrowheads="1"/>
          </p:cNvSpPr>
          <p:nvPr/>
        </p:nvSpPr>
        <p:spPr bwMode="auto">
          <a:xfrm>
            <a:off x="457200" y="990600"/>
            <a:ext cx="8382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50000"/>
              </a:spcBef>
              <a:buClr>
                <a:schemeClr val="accent2"/>
              </a:buClr>
              <a:buFont typeface="Wingdings" pitchFamily="2" charset="2"/>
              <a:buChar char="q"/>
            </a:pPr>
            <a:r>
              <a:rPr lang="en-US" sz="2000" dirty="0">
                <a:latin typeface="+mn-lt"/>
              </a:rPr>
              <a:t>Airplane Travel</a:t>
            </a:r>
            <a:br>
              <a:rPr lang="en-US" sz="2000" dirty="0">
                <a:latin typeface="+mn-lt"/>
              </a:rPr>
            </a:br>
            <a:r>
              <a:rPr lang="en-US" sz="2000" dirty="0">
                <a:latin typeface="+mn-lt"/>
              </a:rPr>
              <a:t>Car seat must have a label stating it is certified for aircraft use</a:t>
            </a:r>
            <a:br>
              <a:rPr lang="en-US" sz="2000" dirty="0">
                <a:latin typeface="+mn-lt"/>
              </a:rPr>
            </a:br>
            <a:r>
              <a:rPr lang="en-US" sz="2000" dirty="0">
                <a:latin typeface="+mn-lt"/>
              </a:rPr>
              <a:t>http://www.faa.gov/passengers/ﬂy_children</a:t>
            </a:r>
          </a:p>
          <a:p>
            <a:pPr eaLnBrk="1" hangingPunct="1">
              <a:spcBef>
                <a:spcPct val="50000"/>
              </a:spcBef>
              <a:buClr>
                <a:schemeClr val="accent2"/>
              </a:buClr>
              <a:buFont typeface="Wingdings" pitchFamily="2" charset="2"/>
              <a:buChar char="q"/>
            </a:pPr>
            <a:r>
              <a:rPr lang="en-US" sz="2000" dirty="0">
                <a:latin typeface="+mn-lt"/>
              </a:rPr>
              <a:t>Taxi Cabs: </a:t>
            </a:r>
            <a:r>
              <a:rPr lang="en-US" sz="2000" b="0" dirty="0">
                <a:latin typeface="+mn-lt"/>
              </a:rPr>
              <a:t>Exempted from car seat laws by PUC</a:t>
            </a:r>
            <a:r>
              <a:rPr lang="en-US" sz="2000" dirty="0">
                <a:latin typeface="+mn-lt"/>
              </a:rPr>
              <a:t/>
            </a:r>
            <a:br>
              <a:rPr lang="en-US" sz="2000" dirty="0">
                <a:latin typeface="+mn-lt"/>
              </a:rPr>
            </a:br>
            <a:r>
              <a:rPr lang="en-US" sz="2000" dirty="0">
                <a:latin typeface="+mn-lt"/>
              </a:rPr>
              <a:t>Best Practice Recommendation: </a:t>
            </a:r>
            <a:r>
              <a:rPr lang="en-US" sz="2000" b="0" dirty="0">
                <a:latin typeface="+mn-lt"/>
              </a:rPr>
              <a:t>Restrain children as in passenger vehicles</a:t>
            </a:r>
          </a:p>
          <a:p>
            <a:pPr eaLnBrk="1" hangingPunct="1">
              <a:spcBef>
                <a:spcPct val="50000"/>
              </a:spcBef>
              <a:buClr>
                <a:schemeClr val="accent2"/>
              </a:buClr>
              <a:buFont typeface="Wingdings" pitchFamily="2" charset="2"/>
              <a:buChar char="q"/>
            </a:pPr>
            <a:r>
              <a:rPr lang="en-US" sz="2000" dirty="0">
                <a:latin typeface="+mn-lt"/>
              </a:rPr>
              <a:t>Public Transportation </a:t>
            </a:r>
            <a:r>
              <a:rPr lang="en-US" sz="2000" dirty="0" smtClean="0">
                <a:latin typeface="+mn-lt"/>
              </a:rPr>
              <a:t>Buses</a:t>
            </a:r>
            <a:r>
              <a:rPr lang="en-US" sz="2000" dirty="0">
                <a:latin typeface="+mn-lt"/>
              </a:rPr>
              <a:t>:</a:t>
            </a:r>
            <a:br>
              <a:rPr lang="en-US" sz="2000" dirty="0">
                <a:latin typeface="+mn-lt"/>
              </a:rPr>
            </a:br>
            <a:r>
              <a:rPr lang="en-US" sz="2000" dirty="0">
                <a:latin typeface="+mn-lt"/>
              </a:rPr>
              <a:t>Not equipped with seat </a:t>
            </a:r>
            <a:r>
              <a:rPr lang="en-US" sz="2000" dirty="0" smtClean="0">
                <a:latin typeface="+mn-lt"/>
              </a:rPr>
              <a:t>belts</a:t>
            </a:r>
            <a:endParaRPr lang="en-US" sz="2000" dirty="0">
              <a:latin typeface="+mn-lt"/>
            </a:endParaRPr>
          </a:p>
          <a:p>
            <a:pPr eaLnBrk="1" hangingPunct="1">
              <a:spcBef>
                <a:spcPct val="50000"/>
              </a:spcBef>
              <a:buClr>
                <a:schemeClr val="accent2"/>
              </a:buClr>
              <a:buFont typeface="Wingdings" pitchFamily="2" charset="2"/>
              <a:buChar char="q"/>
            </a:pPr>
            <a:r>
              <a:rPr lang="en-US" sz="2000" dirty="0">
                <a:latin typeface="+mn-lt"/>
              </a:rPr>
              <a:t>Motorcycles:</a:t>
            </a:r>
            <a:br>
              <a:rPr lang="en-US" sz="2000" dirty="0">
                <a:latin typeface="+mn-lt"/>
              </a:rPr>
            </a:br>
            <a:r>
              <a:rPr lang="en-US" sz="2000" dirty="0">
                <a:latin typeface="+mn-lt"/>
              </a:rPr>
              <a:t>Very unsafe for children!</a:t>
            </a:r>
          </a:p>
        </p:txBody>
      </p:sp>
      <p:pic>
        <p:nvPicPr>
          <p:cNvPr id="6" name="Picture 5"/>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9955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p:cTn id="7" dur="500" fill="hold"/>
                                        <p:tgtEl>
                                          <p:spTgt spid="409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6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64">
                                            <p:txEl>
                                              <p:pRg st="1" end="1"/>
                                            </p:txEl>
                                          </p:spTgt>
                                        </p:tgtEl>
                                        <p:attrNameLst>
                                          <p:attrName>style.visibility</p:attrName>
                                        </p:attrNameLst>
                                      </p:cBhvr>
                                      <p:to>
                                        <p:strVal val="visible"/>
                                      </p:to>
                                    </p:set>
                                    <p:anim calcmode="lin" valueType="num">
                                      <p:cBhvr>
                                        <p:cTn id="14" dur="500" fill="hold"/>
                                        <p:tgtEl>
                                          <p:spTgt spid="4096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6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6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64">
                                            <p:txEl>
                                              <p:pRg st="2" end="2"/>
                                            </p:txEl>
                                          </p:spTgt>
                                        </p:tgtEl>
                                        <p:attrNameLst>
                                          <p:attrName>style.visibility</p:attrName>
                                        </p:attrNameLst>
                                      </p:cBhvr>
                                      <p:to>
                                        <p:strVal val="visible"/>
                                      </p:to>
                                    </p:set>
                                    <p:anim calcmode="lin" valueType="num">
                                      <p:cBhvr>
                                        <p:cTn id="21" dur="500" fill="hold"/>
                                        <p:tgtEl>
                                          <p:spTgt spid="4096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6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6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0964">
                                            <p:txEl>
                                              <p:pRg st="3" end="3"/>
                                            </p:txEl>
                                          </p:spTgt>
                                        </p:tgtEl>
                                        <p:attrNameLst>
                                          <p:attrName>style.visibility</p:attrName>
                                        </p:attrNameLst>
                                      </p:cBhvr>
                                      <p:to>
                                        <p:strVal val="visible"/>
                                      </p:to>
                                    </p:set>
                                    <p:anim calcmode="lin" valueType="num">
                                      <p:cBhvr>
                                        <p:cTn id="28" dur="500" fill="hold"/>
                                        <p:tgtEl>
                                          <p:spTgt spid="4096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096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09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7"/>
          <p:cNvSpPr>
            <a:spLocks noGrp="1"/>
          </p:cNvSpPr>
          <p:nvPr>
            <p:ph sz="half" idx="2"/>
          </p:nvPr>
        </p:nvSpPr>
        <p:spPr>
          <a:xfrm>
            <a:off x="304800" y="1295400"/>
            <a:ext cx="4040188" cy="3532188"/>
          </a:xfrm>
        </p:spPr>
        <p:txBody>
          <a:bodyPr/>
          <a:lstStyle/>
          <a:p>
            <a:pPr>
              <a:buFontTx/>
              <a:buNone/>
            </a:pPr>
            <a:r>
              <a:rPr lang="en-US" b="1" dirty="0" smtClean="0">
                <a:solidFill>
                  <a:schemeClr val="accent2"/>
                </a:solidFill>
              </a:rPr>
              <a:t>Day Care</a:t>
            </a:r>
          </a:p>
          <a:p>
            <a:r>
              <a:rPr lang="en-US" dirty="0" smtClean="0"/>
              <a:t>Make it YOUR responsibility to assure that appropriate restraints are used correctly.</a:t>
            </a:r>
          </a:p>
          <a:p>
            <a:r>
              <a:rPr lang="en-US" dirty="0" smtClean="0"/>
              <a:t>Car seats are required in 15 passenger vans.</a:t>
            </a:r>
          </a:p>
        </p:txBody>
      </p:sp>
      <p:sp>
        <p:nvSpPr>
          <p:cNvPr id="41988" name="Text Placeholder 13"/>
          <p:cNvSpPr>
            <a:spLocks noGrp="1"/>
          </p:cNvSpPr>
          <p:nvPr>
            <p:ph type="body" sz="quarter" idx="3"/>
          </p:nvPr>
        </p:nvSpPr>
        <p:spPr/>
        <p:txBody>
          <a:bodyPr/>
          <a:lstStyle/>
          <a:p>
            <a:endParaRPr lang="en-US" smtClean="0"/>
          </a:p>
        </p:txBody>
      </p:sp>
      <p:sp>
        <p:nvSpPr>
          <p:cNvPr id="41989" name="Content Placeholder 14"/>
          <p:cNvSpPr>
            <a:spLocks noGrp="1"/>
          </p:cNvSpPr>
          <p:nvPr>
            <p:ph sz="quarter" idx="4"/>
          </p:nvPr>
        </p:nvSpPr>
        <p:spPr/>
        <p:txBody>
          <a:bodyPr/>
          <a:lstStyle/>
          <a:p>
            <a:endParaRPr lang="en-US" smtClean="0"/>
          </a:p>
        </p:txBody>
      </p:sp>
      <p:sp>
        <p:nvSpPr>
          <p:cNvPr id="356354" name="Rectangle 2"/>
          <p:cNvSpPr>
            <a:spLocks noChangeArrowheads="1"/>
          </p:cNvSpPr>
          <p:nvPr/>
        </p:nvSpPr>
        <p:spPr bwMode="auto">
          <a:xfrm>
            <a:off x="647700" y="381000"/>
            <a:ext cx="7543800" cy="1143000"/>
          </a:xfrm>
          <a:prstGeom prst="rect">
            <a:avLst/>
          </a:prstGeom>
          <a:noFill/>
          <a:ln w="9525">
            <a:noFill/>
            <a:miter lim="800000"/>
            <a:headEnd/>
            <a:tailEnd/>
          </a:ln>
        </p:spPr>
        <p:txBody>
          <a:bodyPr anchor="ctr"/>
          <a:lstStyle/>
          <a:p>
            <a:pPr>
              <a:lnSpc>
                <a:spcPct val="85000"/>
              </a:lnSpc>
              <a:defRPr/>
            </a:pPr>
            <a:r>
              <a:rPr lang="en-US" sz="3600" dirty="0"/>
              <a:t>Other Transportation:</a:t>
            </a:r>
            <a:endParaRPr lang="en-US" sz="3600" b="0" dirty="0">
              <a:latin typeface="Arial" pitchFamily="34" charset="0"/>
            </a:endParaRPr>
          </a:p>
        </p:txBody>
      </p:sp>
      <p:pic>
        <p:nvPicPr>
          <p:cNvPr id="41992" name="Picture 5" descr="2 rear fac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267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306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p:cTn id="7"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198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1987">
                                            <p:txEl>
                                              <p:pRg st="2" end="2"/>
                                            </p:txEl>
                                          </p:spTgt>
                                        </p:tgtEl>
                                        <p:attrNameLst>
                                          <p:attrName>style.visibility</p:attrName>
                                        </p:attrNameLst>
                                      </p:cBhvr>
                                      <p:to>
                                        <p:strVal val="visible"/>
                                      </p:to>
                                    </p:set>
                                    <p:anim calcmode="lin" valueType="num">
                                      <p:cBhvr>
                                        <p:cTn id="14"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19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 LAW</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465836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933450" y="9525"/>
            <a:ext cx="7543800" cy="1143000"/>
          </a:xfrm>
          <a:prstGeom prst="rect">
            <a:avLst/>
          </a:prstGeom>
          <a:noFill/>
          <a:ln w="9525">
            <a:noFill/>
            <a:miter lim="800000"/>
            <a:headEnd/>
            <a:tailEnd/>
          </a:ln>
        </p:spPr>
        <p:txBody>
          <a:bodyPr anchor="ctr"/>
          <a:lstStyle/>
          <a:p>
            <a:pPr>
              <a:lnSpc>
                <a:spcPct val="85000"/>
              </a:lnSpc>
              <a:defRPr/>
            </a:pPr>
            <a:r>
              <a:rPr lang="en-US" sz="2800" b="0" dirty="0">
                <a:effectLst>
                  <a:outerShdw blurRad="38100" dist="38100" dir="2700000" algn="tl">
                    <a:srgbClr val="FFFFFF"/>
                  </a:outerShdw>
                </a:effectLst>
                <a:cs typeface="+mn-cs"/>
              </a:rPr>
              <a:t>Traveling in Other Vehicles</a:t>
            </a:r>
          </a:p>
        </p:txBody>
      </p:sp>
      <p:sp>
        <p:nvSpPr>
          <p:cNvPr id="43012" name="Text Box 3"/>
          <p:cNvSpPr txBox="1">
            <a:spLocks noChangeArrowheads="1"/>
          </p:cNvSpPr>
          <p:nvPr/>
        </p:nvSpPr>
        <p:spPr bwMode="auto">
          <a:xfrm>
            <a:off x="6324600" y="1687617"/>
            <a:ext cx="2819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50000"/>
              </a:spcBef>
              <a:buClr>
                <a:schemeClr val="accent2"/>
              </a:buClr>
              <a:buFont typeface="Wingdings" pitchFamily="2" charset="2"/>
              <a:buChar char="ü"/>
            </a:pPr>
            <a:r>
              <a:rPr lang="en-US" sz="2400" dirty="0"/>
              <a:t>Educate family members</a:t>
            </a:r>
          </a:p>
          <a:p>
            <a:pPr eaLnBrk="1" hangingPunct="1">
              <a:spcBef>
                <a:spcPct val="50000"/>
              </a:spcBef>
              <a:buClr>
                <a:schemeClr val="accent2"/>
              </a:buClr>
              <a:buFont typeface="Wingdings" pitchFamily="2" charset="2"/>
              <a:buChar char="ü"/>
            </a:pPr>
            <a:r>
              <a:rPr lang="en-US" sz="2400" dirty="0"/>
              <a:t>Buy more than one base</a:t>
            </a:r>
          </a:p>
          <a:p>
            <a:pPr eaLnBrk="1" hangingPunct="1">
              <a:spcBef>
                <a:spcPct val="50000"/>
              </a:spcBef>
              <a:buClr>
                <a:schemeClr val="accent2"/>
              </a:buClr>
              <a:buFont typeface="Wingdings" pitchFamily="2" charset="2"/>
              <a:buChar char="ü"/>
            </a:pPr>
            <a:r>
              <a:rPr lang="en-US" sz="2400" dirty="0"/>
              <a:t>Ensure the right car seat and fit for EVERY ride</a:t>
            </a:r>
          </a:p>
          <a:p>
            <a:pPr eaLnBrk="1" hangingPunct="1">
              <a:spcBef>
                <a:spcPct val="50000"/>
              </a:spcBef>
              <a:buClr>
                <a:schemeClr val="accent2"/>
              </a:buClr>
              <a:buFont typeface="Wingdings" pitchFamily="2" charset="2"/>
              <a:buChar char="ü"/>
            </a:pPr>
            <a:endParaRPr lang="en-US" sz="2600" dirty="0"/>
          </a:p>
        </p:txBody>
      </p:sp>
      <p:sp>
        <p:nvSpPr>
          <p:cNvPr id="43013" name="Text Box 5"/>
          <p:cNvSpPr txBox="1">
            <a:spLocks noChangeArrowheads="1"/>
          </p:cNvSpPr>
          <p:nvPr/>
        </p:nvSpPr>
        <p:spPr bwMode="auto">
          <a:xfrm>
            <a:off x="485775" y="638175"/>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spcBef>
                <a:spcPct val="50000"/>
              </a:spcBef>
              <a:buClr>
                <a:srgbClr val="FF0000"/>
              </a:buClr>
            </a:pPr>
            <a:r>
              <a:rPr lang="en-US" sz="2800" dirty="0">
                <a:solidFill>
                  <a:srgbClr val="660066"/>
                </a:solidFill>
              </a:rPr>
              <a:t> </a:t>
            </a:r>
            <a:r>
              <a:rPr lang="en-US" sz="2800" dirty="0">
                <a:solidFill>
                  <a:schemeClr val="accent2"/>
                </a:solidFill>
              </a:rPr>
              <a:t>Grandparents and other caregivers:</a:t>
            </a:r>
            <a:endParaRPr lang="en-US" dirty="0">
              <a:solidFill>
                <a:schemeClr val="accent2"/>
              </a:solidFill>
            </a:endParaRPr>
          </a:p>
        </p:txBody>
      </p:sp>
      <p:pic>
        <p:nvPicPr>
          <p:cNvPr id="43014" name="Picture 7" descr="rear facing g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152525"/>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18160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p:cTn id="7" dur="500" fill="hold"/>
                                        <p:tgtEl>
                                          <p:spTgt spid="430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01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 calcmode="lin" valueType="num">
                                      <p:cBhvr>
                                        <p:cTn id="12" dur="500" fill="hold"/>
                                        <p:tgtEl>
                                          <p:spTgt spid="430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301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301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 calcmode="lin" valueType="num">
                                      <p:cBhvr>
                                        <p:cTn id="17" dur="500" fill="hold"/>
                                        <p:tgtEl>
                                          <p:spTgt spid="430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301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
        <p:nvSpPr>
          <p:cNvPr id="3" name="Title 2"/>
          <p:cNvSpPr>
            <a:spLocks noGrp="1"/>
          </p:cNvSpPr>
          <p:nvPr>
            <p:ph type="title"/>
          </p:nvPr>
        </p:nvSpPr>
        <p:spPr>
          <a:xfrm rot="19140000">
            <a:off x="1013527" y="1957103"/>
            <a:ext cx="5212080" cy="1089427"/>
          </a:xfrm>
        </p:spPr>
        <p:txBody>
          <a:bodyPr/>
          <a:lstStyle/>
          <a:p>
            <a:r>
              <a:rPr lang="en-US" dirty="0" smtClean="0"/>
              <a:t>LAST QUICK REVIEW</a:t>
            </a:r>
            <a:endParaRPr lang="en-US" dirty="0"/>
          </a:p>
        </p:txBody>
      </p:sp>
      <p:sp>
        <p:nvSpPr>
          <p:cNvPr id="4" name="Content Placeholder 3"/>
          <p:cNvSpPr>
            <a:spLocks noGrp="1"/>
          </p:cNvSpPr>
          <p:nvPr>
            <p:ph idx="1"/>
          </p:nvPr>
        </p:nvSpPr>
        <p:spPr>
          <a:xfrm>
            <a:off x="4800600" y="3886200"/>
            <a:ext cx="3807779" cy="1343488"/>
          </a:xfrm>
        </p:spPr>
        <p:txBody>
          <a:bodyPr/>
          <a:lstStyle/>
          <a:p>
            <a:r>
              <a:rPr lang="en-US" sz="2000" dirty="0" smtClean="0"/>
              <a:t>Video Review:</a:t>
            </a:r>
          </a:p>
          <a:p>
            <a:r>
              <a:rPr lang="en-US" sz="2000" dirty="0">
                <a:hlinkClick r:id="rId3"/>
              </a:rPr>
              <a:t>http://</a:t>
            </a:r>
            <a:r>
              <a:rPr lang="en-US" sz="2000" dirty="0" smtClean="0">
                <a:hlinkClick r:id="rId3"/>
              </a:rPr>
              <a:t>www.youtube.com/watch?v=87wknW5t2Zk</a:t>
            </a:r>
            <a:endParaRPr lang="en-US" sz="2000" dirty="0" smtClean="0"/>
          </a:p>
          <a:p>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388923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p:txBody>
          <a:bodyPr/>
          <a:lstStyle/>
          <a:p>
            <a:pPr algn="r">
              <a:defRPr/>
            </a:pPr>
            <a:r>
              <a:rPr lang="en-US" altLang="en-US" smtClean="0">
                <a:solidFill>
                  <a:srgbClr val="FF0000"/>
                </a:solidFill>
                <a:latin typeface="Arial" charset="0"/>
              </a:rPr>
              <a:t>www.carseatscolorado.com</a:t>
            </a:r>
          </a:p>
        </p:txBody>
      </p:sp>
      <p:sp>
        <p:nvSpPr>
          <p:cNvPr id="45059" name="WordArt 2"/>
          <p:cNvSpPr>
            <a:spLocks noChangeArrowheads="1" noChangeShapeType="1" noTextEdit="1"/>
          </p:cNvSpPr>
          <p:nvPr/>
        </p:nvSpPr>
        <p:spPr bwMode="auto">
          <a:xfrm>
            <a:off x="1447800" y="4800600"/>
            <a:ext cx="60960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Questions</a:t>
            </a:r>
          </a:p>
        </p:txBody>
      </p:sp>
      <p:pic>
        <p:nvPicPr>
          <p:cNvPr id="45060" name="Picture 4" descr="xag039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800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xag039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xag039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xag039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676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xag039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14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xag039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11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1" descr="xag039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descr="kid clipart3.jpg"/>
          <p:cNvPicPr>
            <a:picLocks noChangeAspect="1"/>
          </p:cNvPicPr>
          <p:nvPr/>
        </p:nvPicPr>
        <p:blipFill>
          <a:blip r:embed="rId8">
            <a:extLst>
              <a:ext uri="{28A0092B-C50C-407E-A947-70E740481C1C}">
                <a14:useLocalDpi xmlns:a14="http://schemas.microsoft.com/office/drawing/2010/main" val="0"/>
              </a:ext>
            </a:extLst>
          </a:blip>
          <a:srcRect t="13963"/>
          <a:stretch>
            <a:fillRect/>
          </a:stretch>
        </p:blipFill>
        <p:spPr bwMode="auto">
          <a:xfrm>
            <a:off x="1295400" y="2514600"/>
            <a:ext cx="6534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8" descr="xag039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03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437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3"/>
          <p:cNvSpPr txBox="1">
            <a:spLocks noChangeArrowheads="1"/>
          </p:cNvSpPr>
          <p:nvPr/>
        </p:nvSpPr>
        <p:spPr bwMode="auto">
          <a:xfrm>
            <a:off x="266700" y="192613"/>
            <a:ext cx="868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50000"/>
              </a:spcBef>
            </a:pPr>
            <a:r>
              <a:rPr lang="en-US" dirty="0">
                <a:solidFill>
                  <a:schemeClr val="accent2">
                    <a:lumMod val="75000"/>
                  </a:schemeClr>
                </a:solidFill>
                <a:latin typeface="Times New Roman" pitchFamily="18" charset="0"/>
              </a:rPr>
              <a:t>Colorado Child Passenger Safety </a:t>
            </a:r>
            <a:r>
              <a:rPr lang="en-US" dirty="0" smtClean="0">
                <a:solidFill>
                  <a:schemeClr val="accent2">
                    <a:lumMod val="75000"/>
                  </a:schemeClr>
                </a:solidFill>
                <a:latin typeface="Times New Roman" pitchFamily="18" charset="0"/>
              </a:rPr>
              <a:t>Team Colorado</a:t>
            </a:r>
            <a:endParaRPr lang="en-US" dirty="0">
              <a:solidFill>
                <a:schemeClr val="accent2">
                  <a:lumMod val="75000"/>
                </a:schemeClr>
              </a:solidFill>
              <a:latin typeface="Times New Roman" pitchFamily="18" charset="0"/>
            </a:endParaRPr>
          </a:p>
          <a:p>
            <a:pPr eaLnBrk="1" hangingPunct="1">
              <a:spcBef>
                <a:spcPct val="50000"/>
              </a:spcBef>
            </a:pPr>
            <a:endParaRPr lang="en-US" sz="2400" b="0" dirty="0">
              <a:solidFill>
                <a:schemeClr val="accent2">
                  <a:lumMod val="75000"/>
                </a:schemeClr>
              </a:solidFill>
              <a:latin typeface="Times New Roman" pitchFamily="18" charset="0"/>
            </a:endParaRPr>
          </a:p>
        </p:txBody>
      </p:sp>
      <p:sp>
        <p:nvSpPr>
          <p:cNvPr id="44037" name="Text Box 4"/>
          <p:cNvSpPr txBox="1">
            <a:spLocks noChangeArrowheads="1"/>
          </p:cNvSpPr>
          <p:nvPr/>
        </p:nvSpPr>
        <p:spPr bwMode="auto">
          <a:xfrm>
            <a:off x="1905000" y="4419600"/>
            <a:ext cx="586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50000"/>
              </a:spcBef>
            </a:pPr>
            <a:r>
              <a:rPr lang="en-US" sz="3600" b="0" dirty="0">
                <a:solidFill>
                  <a:srgbClr val="FF0000"/>
                </a:solidFill>
                <a:latin typeface="Times New Roman" pitchFamily="18" charset="0"/>
              </a:rPr>
              <a:t>www.carseatscolorado.com</a:t>
            </a:r>
          </a:p>
        </p:txBody>
      </p:sp>
      <p:pic>
        <p:nvPicPr>
          <p:cNvPr id="8" name="Picture 7"/>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
        <p:nvSpPr>
          <p:cNvPr id="2" name="TextBox 1"/>
          <p:cNvSpPr txBox="1"/>
          <p:nvPr/>
        </p:nvSpPr>
        <p:spPr>
          <a:xfrm>
            <a:off x="533400" y="914400"/>
            <a:ext cx="4343400" cy="1200329"/>
          </a:xfrm>
          <a:prstGeom prst="rect">
            <a:avLst/>
          </a:prstGeom>
          <a:noFill/>
        </p:spPr>
        <p:txBody>
          <a:bodyPr wrap="square" rtlCol="0">
            <a:spAutoFit/>
          </a:bodyPr>
          <a:lstStyle/>
          <a:p>
            <a:pPr marL="285750" indent="-285750">
              <a:buClr>
                <a:schemeClr val="accent2"/>
              </a:buClr>
              <a:buFont typeface="Wingdings" pitchFamily="2" charset="2"/>
              <a:buChar char="q"/>
            </a:pPr>
            <a:r>
              <a:rPr lang="en-US" dirty="0" smtClean="0"/>
              <a:t>1,000+  certified technicians</a:t>
            </a:r>
          </a:p>
          <a:p>
            <a:pPr marL="285750" indent="-285750">
              <a:buClr>
                <a:schemeClr val="accent2"/>
              </a:buClr>
              <a:buFont typeface="Wingdings" pitchFamily="2" charset="2"/>
              <a:buChar char="q"/>
            </a:pPr>
            <a:r>
              <a:rPr lang="en-US" dirty="0" smtClean="0"/>
              <a:t>150+ inspection stations</a:t>
            </a:r>
          </a:p>
          <a:p>
            <a:pPr marL="285750" indent="-285750">
              <a:buClr>
                <a:schemeClr val="accent2"/>
              </a:buClr>
              <a:buFont typeface="Wingdings" pitchFamily="2" charset="2"/>
              <a:buChar char="q"/>
            </a:pPr>
            <a:r>
              <a:rPr lang="en-US" dirty="0" smtClean="0"/>
              <a:t>Hundreds of local partners</a:t>
            </a:r>
          </a:p>
          <a:p>
            <a:pPr marL="285750" indent="-285750">
              <a:buClr>
                <a:schemeClr val="accent2"/>
              </a:buClr>
              <a:buFont typeface="Wingdings" pitchFamily="2" charset="2"/>
              <a:buChar char="q"/>
            </a:pPr>
            <a:r>
              <a:rPr lang="en-US" dirty="0" smtClean="0"/>
              <a:t>Great resources are available for you!</a:t>
            </a:r>
            <a:endParaRPr lang="en-US" dirty="0"/>
          </a:p>
        </p:txBody>
      </p:sp>
      <p:pic>
        <p:nvPicPr>
          <p:cNvPr id="3" name="Picture 2" descr="Inspection Stations - All — CDOT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904875"/>
            <a:ext cx="3619500" cy="2904537"/>
          </a:xfrm>
          <a:prstGeom prst="rect">
            <a:avLst/>
          </a:prstGeom>
        </p:spPr>
      </p:pic>
      <p:pic>
        <p:nvPicPr>
          <p:cNvPr id="4" name="Picture 3" descr="Safety Recommendations — CDOT - Google Chro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199" y="2180050"/>
            <a:ext cx="2790825" cy="2239550"/>
          </a:xfrm>
          <a:prstGeom prst="rect">
            <a:avLst/>
          </a:prstGeom>
        </p:spPr>
      </p:pic>
      <p:pic>
        <p:nvPicPr>
          <p:cNvPr id="5" name="Picture 4" descr="Materials and Resources — CDOT - Google Chrom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2180050"/>
            <a:ext cx="2971800" cy="2384778"/>
          </a:xfrm>
          <a:prstGeom prst="rect">
            <a:avLst/>
          </a:prstGeom>
        </p:spPr>
      </p:pic>
    </p:spTree>
    <p:extLst>
      <p:ext uri="{BB962C8B-B14F-4D97-AF65-F5344CB8AC3E}">
        <p14:creationId xmlns:p14="http://schemas.microsoft.com/office/powerpoint/2010/main" val="24896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2">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p:cTn id="4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2">
                                            <p:txEl>
                                              <p:pRg st="3" end="3"/>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pic>
        <p:nvPicPr>
          <p:cNvPr id="6860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526575" cy="684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83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4"/>
          <p:cNvSpPr txBox="1">
            <a:spLocks noChangeArrowheads="1"/>
          </p:cNvSpPr>
          <p:nvPr/>
        </p:nvSpPr>
        <p:spPr bwMode="auto">
          <a:xfrm>
            <a:off x="609600" y="1219200"/>
            <a:ext cx="4657725"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spcBef>
                <a:spcPct val="20000"/>
              </a:spcBef>
              <a:buFontTx/>
              <a:buChar char="•"/>
            </a:pPr>
            <a:r>
              <a:rPr lang="en-US" sz="2800" b="0" dirty="0">
                <a:latin typeface="+mn-lt"/>
              </a:rPr>
              <a:t>Birth to age one.</a:t>
            </a:r>
          </a:p>
          <a:p>
            <a:pPr eaLnBrk="1" hangingPunct="1">
              <a:spcBef>
                <a:spcPct val="20000"/>
              </a:spcBef>
              <a:buFontTx/>
              <a:buChar char="•"/>
            </a:pPr>
            <a:r>
              <a:rPr lang="en-US" sz="2800" b="0" dirty="0">
                <a:latin typeface="+mn-lt"/>
              </a:rPr>
              <a:t>Less than 20 pounds.</a:t>
            </a:r>
          </a:p>
          <a:p>
            <a:pPr eaLnBrk="1" hangingPunct="1">
              <a:spcBef>
                <a:spcPct val="20000"/>
              </a:spcBef>
              <a:buFontTx/>
              <a:buChar char="•"/>
            </a:pPr>
            <a:r>
              <a:rPr lang="en-US" sz="2800" b="0" dirty="0">
                <a:latin typeface="+mn-lt"/>
              </a:rPr>
              <a:t>Properly restrained in a rear facing child restraint system in the back seat.</a:t>
            </a:r>
          </a:p>
          <a:p>
            <a:pPr eaLnBrk="1" hangingPunct="1">
              <a:spcBef>
                <a:spcPct val="50000"/>
              </a:spcBef>
            </a:pPr>
            <a:endParaRPr lang="en-US" sz="2400" b="0" dirty="0">
              <a:solidFill>
                <a:srgbClr val="000099"/>
              </a:solidFill>
              <a:latin typeface="Times New Roman" pitchFamily="18" charset="0"/>
            </a:endParaRPr>
          </a:p>
        </p:txBody>
      </p:sp>
      <p:pic>
        <p:nvPicPr>
          <p:cNvPr id="8198" name="Picture 9" descr="C:\Users\jpike\AppData\Local\Microsoft\Windows\Temporary Internet Files\Content.IE5\MC0JJWBM\111110_NHTSA_337_v1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154" y="655903"/>
            <a:ext cx="3655392" cy="24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9143" y="76200"/>
            <a:ext cx="7520940" cy="548640"/>
          </a:xfrm>
        </p:spPr>
        <p:txBody>
          <a:bodyPr/>
          <a:lstStyle/>
          <a:p>
            <a:r>
              <a:rPr lang="en-US" dirty="0" smtClean="0"/>
              <a:t>Colorado’s Child Passenger Safety Law</a:t>
            </a:r>
            <a:endParaRPr lang="en-US" dirty="0"/>
          </a:p>
        </p:txBody>
      </p:sp>
      <p:pic>
        <p:nvPicPr>
          <p:cNvPr id="10" name="Picture 9"/>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pic>
        <p:nvPicPr>
          <p:cNvPr id="8199" name="Picture 11" descr="http://www.parenting.com/sites/parenting.com/files/imagecache/enlarged_image/_images/201103/car-seat-guidelines-rear-fac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154" y="3102356"/>
            <a:ext cx="365539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03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028"/>
          <p:cNvSpPr txBox="1">
            <a:spLocks noChangeArrowheads="1"/>
          </p:cNvSpPr>
          <p:nvPr/>
        </p:nvSpPr>
        <p:spPr bwMode="auto">
          <a:xfrm>
            <a:off x="762000" y="1066800"/>
            <a:ext cx="4038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marL="457200" indent="-457200" eaLnBrk="1" hangingPunct="1">
              <a:spcBef>
                <a:spcPct val="50000"/>
              </a:spcBef>
              <a:buClr>
                <a:schemeClr val="accent2"/>
              </a:buClr>
              <a:buFont typeface="Wingdings" pitchFamily="2" charset="2"/>
              <a:buChar char="ü"/>
            </a:pPr>
            <a:r>
              <a:rPr lang="en-US" sz="2800" b="0" dirty="0">
                <a:latin typeface="+mn-lt"/>
              </a:rPr>
              <a:t>Keep all children in an appropriate rear facing Child Safety Seat until the uppermost weight limit of the child safety seat.</a:t>
            </a:r>
          </a:p>
        </p:txBody>
      </p:sp>
      <p:pic>
        <p:nvPicPr>
          <p:cNvPr id="9221" name="Picture 9" descr="http://www.parenting.com/sites/parenting.com/files/imagecache/enlarged_image/_images/201103/car-seat-safety-rear-facing-todd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1163181"/>
            <a:ext cx="3902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
          <p:cNvSpPr txBox="1">
            <a:spLocks noChangeArrowheads="1"/>
          </p:cNvSpPr>
          <p:nvPr/>
        </p:nvSpPr>
        <p:spPr bwMode="auto">
          <a:xfrm>
            <a:off x="974725" y="4341018"/>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r>
              <a:rPr lang="en-US" sz="2400" i="1" dirty="0">
                <a:solidFill>
                  <a:srgbClr val="FF0000"/>
                </a:solidFill>
              </a:rPr>
              <a:t>*Rear-facing is 5 times safer than forward-facing*</a:t>
            </a:r>
          </a:p>
        </p:txBody>
      </p:sp>
      <p:sp>
        <p:nvSpPr>
          <p:cNvPr id="2" name="Title 1"/>
          <p:cNvSpPr>
            <a:spLocks noGrp="1"/>
          </p:cNvSpPr>
          <p:nvPr>
            <p:ph type="title"/>
          </p:nvPr>
        </p:nvSpPr>
        <p:spPr>
          <a:xfrm>
            <a:off x="304800" y="365760"/>
            <a:ext cx="8382000" cy="548640"/>
          </a:xfrm>
        </p:spPr>
        <p:txBody>
          <a:bodyPr/>
          <a:lstStyle/>
          <a:p>
            <a:r>
              <a:rPr lang="en-US" dirty="0" smtClean="0"/>
              <a:t>American Academy of Pediatrics Recommends:</a:t>
            </a:r>
            <a:endParaRPr lang="en-US" dirty="0"/>
          </a:p>
        </p:txBody>
      </p:sp>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37145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style.rotation</p:attrName>
                                        </p:attrNameLst>
                                      </p:cBhvr>
                                      <p:tavLst>
                                        <p:tav tm="0">
                                          <p:val>
                                            <p:fltVal val="90"/>
                                          </p:val>
                                        </p:tav>
                                        <p:tav tm="100000">
                                          <p:val>
                                            <p:fltVal val="0"/>
                                          </p:val>
                                        </p:tav>
                                      </p:tavLst>
                                    </p:anim>
                                    <p:animEffect transition="in" filter="fade">
                                      <p:cBhvr>
                                        <p:cTn id="10"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97739" y="1768687"/>
            <a:ext cx="5842122" cy="1204306"/>
          </a:xfrm>
        </p:spPr>
        <p:txBody>
          <a:bodyPr/>
          <a:lstStyle/>
          <a:p>
            <a:r>
              <a:rPr lang="en-US" dirty="0" smtClean="0"/>
              <a:t>SELECTING THE RIGHT SEAT</a:t>
            </a:r>
            <a:endParaRPr lang="en-US" dirty="0"/>
          </a:p>
        </p:txBody>
      </p:sp>
      <p:pic>
        <p:nvPicPr>
          <p:cNvPr id="4" name="Picture 3"/>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2626428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title"/>
          </p:nvPr>
        </p:nvSpPr>
        <p:spPr/>
        <p:txBody>
          <a:bodyPr/>
          <a:lstStyle/>
          <a:p>
            <a:r>
              <a:rPr lang="en-US" sz="3600" cap="none" dirty="0" smtClean="0"/>
              <a:t>Infant Car Seats</a:t>
            </a:r>
          </a:p>
        </p:txBody>
      </p:sp>
      <p:sp>
        <p:nvSpPr>
          <p:cNvPr id="11268" name="Rectangle 3"/>
          <p:cNvSpPr>
            <a:spLocks noChangeArrowheads="1"/>
          </p:cNvSpPr>
          <p:nvPr/>
        </p:nvSpPr>
        <p:spPr bwMode="auto">
          <a:xfrm>
            <a:off x="647700" y="990600"/>
            <a:ext cx="662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lvl="1" indent="-342900">
              <a:spcBef>
                <a:spcPct val="20000"/>
              </a:spcBef>
              <a:buClr>
                <a:schemeClr val="accent2"/>
              </a:buClr>
              <a:buFont typeface="Arial" pitchFamily="34" charset="0"/>
              <a:buChar char="•"/>
            </a:pPr>
            <a:r>
              <a:rPr lang="en-US" sz="2400" b="0" dirty="0"/>
              <a:t>From birth (or 4-5 </a:t>
            </a:r>
            <a:r>
              <a:rPr lang="en-US" sz="2400" b="0" dirty="0" err="1"/>
              <a:t>lbs</a:t>
            </a:r>
            <a:r>
              <a:rPr lang="en-US" sz="2400" b="0" dirty="0"/>
              <a:t>) up to 17-40+pounds</a:t>
            </a:r>
          </a:p>
          <a:p>
            <a:pPr lvl="1" indent="-342900">
              <a:spcBef>
                <a:spcPct val="20000"/>
              </a:spcBef>
              <a:buClr>
                <a:schemeClr val="accent2"/>
              </a:buClr>
              <a:buFont typeface="Arial" pitchFamily="34" charset="0"/>
              <a:buChar char="•"/>
            </a:pPr>
            <a:r>
              <a:rPr lang="en-US" sz="2400" b="0" dirty="0"/>
              <a:t>Very small infants need seats that fit their weight</a:t>
            </a:r>
          </a:p>
          <a:p>
            <a:pPr lvl="1" indent="-342900">
              <a:spcBef>
                <a:spcPct val="20000"/>
              </a:spcBef>
              <a:buClr>
                <a:schemeClr val="accent2"/>
              </a:buClr>
              <a:buFont typeface="Arial" pitchFamily="34" charset="0"/>
              <a:buChar char="•"/>
            </a:pPr>
            <a:r>
              <a:rPr lang="en-US" sz="2400" b="0" dirty="0"/>
              <a:t>Premature infants may have special transportation needs </a:t>
            </a:r>
            <a:r>
              <a:rPr lang="en-US" sz="1200" b="0" dirty="0"/>
              <a:t>(check with health care provider)</a:t>
            </a:r>
          </a:p>
          <a:p>
            <a:pPr marL="495300" lvl="1" indent="-381000">
              <a:spcBef>
                <a:spcPct val="20000"/>
              </a:spcBef>
              <a:buClr>
                <a:schemeClr val="hlink"/>
              </a:buClr>
              <a:buFontTx/>
              <a:buChar char="–"/>
            </a:pPr>
            <a:endParaRPr lang="en-US" sz="2400" b="0" dirty="0">
              <a:solidFill>
                <a:srgbClr val="000099"/>
              </a:solidFill>
              <a:latin typeface="Tahoma" pitchFamily="34" charset="0"/>
            </a:endParaRPr>
          </a:p>
          <a:p>
            <a:pPr marL="495300" lvl="1" indent="-381000">
              <a:spcBef>
                <a:spcPct val="20000"/>
              </a:spcBef>
              <a:buClr>
                <a:schemeClr val="hlink"/>
              </a:buClr>
            </a:pPr>
            <a:endParaRPr lang="en-US" sz="2400" b="0" dirty="0">
              <a:solidFill>
                <a:srgbClr val="000099"/>
              </a:solidFill>
              <a:latin typeface="Tahoma" pitchFamily="34" charset="0"/>
            </a:endParaRPr>
          </a:p>
          <a:p>
            <a:pPr marL="495300" lvl="1" indent="-381000">
              <a:spcBef>
                <a:spcPct val="20000"/>
              </a:spcBef>
              <a:buClr>
                <a:schemeClr val="hlink"/>
              </a:buClr>
            </a:pPr>
            <a:endParaRPr lang="en-US" sz="2400" b="0" dirty="0">
              <a:solidFill>
                <a:srgbClr val="000099"/>
              </a:solidFill>
              <a:latin typeface="Tahoma" pitchFamily="34" charset="0"/>
            </a:endParaRPr>
          </a:p>
        </p:txBody>
      </p:sp>
      <p:sp>
        <p:nvSpPr>
          <p:cNvPr id="11269" name="Text Box 4"/>
          <p:cNvSpPr txBox="1">
            <a:spLocks noChangeArrowheads="1"/>
          </p:cNvSpPr>
          <p:nvPr/>
        </p:nvSpPr>
        <p:spPr bwMode="auto">
          <a:xfrm>
            <a:off x="120650" y="647382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r>
              <a:rPr lang="en-US" sz="1200" b="0">
                <a:solidFill>
                  <a:srgbClr val="800000"/>
                </a:solidFill>
              </a:rPr>
              <a:t>19</a:t>
            </a:r>
          </a:p>
        </p:txBody>
      </p:sp>
      <p:pic>
        <p:nvPicPr>
          <p:cNvPr id="11270" name="Picture 11" descr="Child Sea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46" r="3629"/>
          <a:stretch>
            <a:fillRect/>
          </a:stretch>
        </p:blipFill>
        <p:spPr bwMode="auto">
          <a:xfrm>
            <a:off x="7086600" y="457200"/>
            <a:ext cx="190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Graco SnugRide Classic Connect ™ 30 Infant Car Seat - Forecaster">
            <a:hlinkClick r:id="rId4" tooltip="Graco SnugRide Classic Connect ™ 30 Infant Car Seat - Forecaster"/>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500" r="9375"/>
          <a:stretch>
            <a:fillRect/>
          </a:stretch>
        </p:blipFill>
        <p:spPr bwMode="auto">
          <a:xfrm>
            <a:off x="762000" y="3035300"/>
            <a:ext cx="17526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9"/>
          <p:cNvSpPr txBox="1">
            <a:spLocks noChangeArrowheads="1"/>
          </p:cNvSpPr>
          <p:nvPr/>
        </p:nvSpPr>
        <p:spPr bwMode="auto">
          <a:xfrm>
            <a:off x="2895600" y="3089275"/>
            <a:ext cx="59436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495300" indent="-38100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lvl="1" eaLnBrk="1" hangingPunct="1">
              <a:spcBef>
                <a:spcPct val="20000"/>
              </a:spcBef>
              <a:buClr>
                <a:schemeClr val="accent2"/>
              </a:buClr>
              <a:buFont typeface="Arial" pitchFamily="34" charset="0"/>
              <a:buChar char="•"/>
            </a:pPr>
            <a:r>
              <a:rPr lang="en-US" sz="2400" b="0" dirty="0">
                <a:latin typeface="+mn-lt"/>
              </a:rPr>
              <a:t>Infant seats use a base that stays in the vehicle</a:t>
            </a:r>
          </a:p>
          <a:p>
            <a:pPr lvl="1" eaLnBrk="1" hangingPunct="1">
              <a:spcBef>
                <a:spcPct val="20000"/>
              </a:spcBef>
              <a:buClr>
                <a:schemeClr val="accent2"/>
              </a:buClr>
              <a:buFont typeface="Arial" pitchFamily="34" charset="0"/>
              <a:buChar char="•"/>
            </a:pPr>
            <a:r>
              <a:rPr lang="en-US" sz="2400" b="0" dirty="0">
                <a:latin typeface="+mn-lt"/>
              </a:rPr>
              <a:t>Most infant seats can be installed without the base</a:t>
            </a:r>
          </a:p>
          <a:p>
            <a:pPr eaLnBrk="1" hangingPunct="1"/>
            <a:endParaRPr lang="en-US" dirty="0"/>
          </a:p>
        </p:txBody>
      </p:sp>
      <p:pic>
        <p:nvPicPr>
          <p:cNvPr id="10" name="Picture 9"/>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038600" y="5703992"/>
            <a:ext cx="4730496" cy="1139952"/>
          </a:xfrm>
          <a:prstGeom prst="rect">
            <a:avLst/>
          </a:prstGeom>
        </p:spPr>
      </p:pic>
    </p:spTree>
    <p:extLst>
      <p:ext uri="{BB962C8B-B14F-4D97-AF65-F5344CB8AC3E}">
        <p14:creationId xmlns:p14="http://schemas.microsoft.com/office/powerpoint/2010/main" val="65763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p:cTn id="7" dur="500" fill="hold"/>
                                        <p:tgtEl>
                                          <p:spTgt spid="112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 calcmode="lin" valueType="num">
                                      <p:cBhvr>
                                        <p:cTn id="12" dur="500" fill="hold"/>
                                        <p:tgtEl>
                                          <p:spTgt spid="1126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26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26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 calcmode="lin" valueType="num">
                                      <p:cBhvr>
                                        <p:cTn id="17" dur="500" fill="hold"/>
                                        <p:tgtEl>
                                          <p:spTgt spid="1126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26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26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272">
                                            <p:txEl>
                                              <p:pRg st="0" end="0"/>
                                            </p:txEl>
                                          </p:spTgt>
                                        </p:tgtEl>
                                        <p:attrNameLst>
                                          <p:attrName>style.visibility</p:attrName>
                                        </p:attrNameLst>
                                      </p:cBhvr>
                                      <p:to>
                                        <p:strVal val="visible"/>
                                      </p:to>
                                    </p:set>
                                    <p:anim calcmode="lin" valueType="num">
                                      <p:cBhvr>
                                        <p:cTn id="24" dur="500" fill="hold"/>
                                        <p:tgtEl>
                                          <p:spTgt spid="1127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127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1272">
                                            <p:txEl>
                                              <p:pRg st="0" end="0"/>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11272">
                                            <p:txEl>
                                              <p:pRg st="1" end="1"/>
                                            </p:txEl>
                                          </p:spTgt>
                                        </p:tgtEl>
                                        <p:attrNameLst>
                                          <p:attrName>style.visibility</p:attrName>
                                        </p:attrNameLst>
                                      </p:cBhvr>
                                      <p:to>
                                        <p:strVal val="visible"/>
                                      </p:to>
                                    </p:set>
                                    <p:anim calcmode="lin" valueType="num">
                                      <p:cBhvr>
                                        <p:cTn id="29" dur="500" fill="hold"/>
                                        <p:tgtEl>
                                          <p:spTgt spid="11272">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1272">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112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43A0D116A144A963DD7E0DA8BD86B" ma:contentTypeVersion="1" ma:contentTypeDescription="Create a new document." ma:contentTypeScope="" ma:versionID="b69bb081ee27d1ee1961b89c6e87cc0c">
  <xsd:schema xmlns:xsd="http://www.w3.org/2001/XMLSchema" xmlns:xs="http://www.w3.org/2001/XMLSchema" xmlns:p="http://schemas.microsoft.com/office/2006/metadata/properties" xmlns:ns2="afb5e59c-4a2f-4a7b-a739-f715ad9e5fc4" xmlns:ns3="2c19764c-578d-4d29-a654-124c29e61c0a" targetNamespace="http://schemas.microsoft.com/office/2006/metadata/properties" ma:root="true" ma:fieldsID="db2b5339be8a1119724562ad2461587d" ns2:_="" ns3:_="">
    <xsd:import namespace="afb5e59c-4a2f-4a7b-a739-f715ad9e5fc4"/>
    <xsd:import namespace="2c19764c-578d-4d29-a654-124c29e61c0a"/>
    <xsd:element name="properties">
      <xsd:complexType>
        <xsd:sequence>
          <xsd:element name="documentManagement">
            <xsd:complexType>
              <xsd:all>
                <xsd:element ref="ns2:_dlc_DocId" minOccurs="0"/>
                <xsd:element ref="ns2:_dlc_DocIdUrl" minOccurs="0"/>
                <xsd:element ref="ns2:_dlc_DocIdPersistId" minOccurs="0"/>
                <xsd:element ref="ns3:Injured_x0020_Member_x0020_N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5e59c-4a2f-4a7b-a739-f715ad9e5f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c19764c-578d-4d29-a654-124c29e61c0a" elementFormDefault="qualified">
    <xsd:import namespace="http://schemas.microsoft.com/office/2006/documentManagement/types"/>
    <xsd:import namespace="http://schemas.microsoft.com/office/infopath/2007/PartnerControls"/>
    <xsd:element name="Injured_x0020_Member_x0020_New" ma:index="11" nillable="true" ma:displayName="." ma:internalName="Injured_x0020_Member_x0020_New"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njured_x0020_Member_x0020_New xmlns="2c19764c-578d-4d29-a654-124c29e61c0a" xsi:nil="true"/>
    <_dlc_DocId xmlns="afb5e59c-4a2f-4a7b-a739-f715ad9e5fc4">YQWF2CN7UZUZ-53-2460</_dlc_DocId>
    <_dlc_DocIdUrl xmlns="afb5e59c-4a2f-4a7b-a739-f715ad9e5fc4">
      <Url>http://cspn/districts/CSP_SSB/CSP_PA/CPS/_layouts/DocIdRedir.aspx?ID=YQWF2CN7UZUZ-53-2460</Url>
      <Description>YQWF2CN7UZUZ-53-2460</Description>
    </_dlc_DocIdUrl>
  </documentManagement>
</p:properties>
</file>

<file path=customXml/itemProps1.xml><?xml version="1.0" encoding="utf-8"?>
<ds:datastoreItem xmlns:ds="http://schemas.openxmlformats.org/officeDocument/2006/customXml" ds:itemID="{36759A22-4F2F-41C9-98EB-101064C1B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5e59c-4a2f-4a7b-a739-f715ad9e5fc4"/>
    <ds:schemaRef ds:uri="2c19764c-578d-4d29-a654-124c29e61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F2CAEF-5015-416F-B2B3-E0FC561AC3BA}">
  <ds:schemaRefs>
    <ds:schemaRef ds:uri="http://schemas.microsoft.com/sharepoint/events"/>
  </ds:schemaRefs>
</ds:datastoreItem>
</file>

<file path=customXml/itemProps3.xml><?xml version="1.0" encoding="utf-8"?>
<ds:datastoreItem xmlns:ds="http://schemas.openxmlformats.org/officeDocument/2006/customXml" ds:itemID="{79592D26-1FEF-4BC0-B017-99925A72B167}">
  <ds:schemaRefs>
    <ds:schemaRef ds:uri="http://schemas.microsoft.com/sharepoint/v3/contenttype/forms"/>
  </ds:schemaRefs>
</ds:datastoreItem>
</file>

<file path=customXml/itemProps4.xml><?xml version="1.0" encoding="utf-8"?>
<ds:datastoreItem xmlns:ds="http://schemas.openxmlformats.org/officeDocument/2006/customXml" ds:itemID="{00621659-4FDA-44A2-80B8-39DCDC5F55DD}">
  <ds:schemaRefs>
    <ds:schemaRef ds:uri="http://schemas.microsoft.com/office/2006/metadata/properties"/>
    <ds:schemaRef ds:uri="afb5e59c-4a2f-4a7b-a739-f715ad9e5fc4"/>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purl.org/dc/dcmitype/"/>
    <ds:schemaRef ds:uri="http://schemas.openxmlformats.org/package/2006/metadata/core-properties"/>
    <ds:schemaRef ds:uri="2c19764c-578d-4d29-a654-124c29e61c0a"/>
  </ds:schemaRefs>
</ds:datastoreItem>
</file>

<file path=docProps/app.xml><?xml version="1.0" encoding="utf-8"?>
<Properties xmlns="http://schemas.openxmlformats.org/officeDocument/2006/extended-properties" xmlns:vt="http://schemas.openxmlformats.org/officeDocument/2006/docPropsVTypes">
  <Template>Angles</Template>
  <TotalTime>6544</TotalTime>
  <Words>2591</Words>
  <Application>Microsoft Office PowerPoint</Application>
  <PresentationFormat>On-screen Show (4:3)</PresentationFormat>
  <Paragraphs>254</Paragraphs>
  <Slides>43</Slides>
  <Notes>27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Angles</vt:lpstr>
      <vt:lpstr>Child Passenger Safety for New and Expecting Parents</vt:lpstr>
      <vt:lpstr>Objectives</vt:lpstr>
      <vt:lpstr>Statistics</vt:lpstr>
      <vt:lpstr>Learning The LAW</vt:lpstr>
      <vt:lpstr>PowerPoint Presentation</vt:lpstr>
      <vt:lpstr>Colorado’s Child Passenger Safety Law</vt:lpstr>
      <vt:lpstr>American Academy of Pediatrics Recommends:</vt:lpstr>
      <vt:lpstr>SELECTING THE RIGHT SEAT</vt:lpstr>
      <vt:lpstr>Infant Car Seats</vt:lpstr>
      <vt:lpstr>PowerPoint Presentation</vt:lpstr>
      <vt:lpstr>PowerPoint Presentation</vt:lpstr>
      <vt:lpstr>Installing your Car Seat</vt:lpstr>
      <vt:lpstr>Correct Installation</vt:lpstr>
      <vt:lpstr>Owner’s Manuals  </vt:lpstr>
      <vt:lpstr>PowerPoint Presentation</vt:lpstr>
      <vt:lpstr>Tightening The car seat:</vt:lpstr>
      <vt:lpstr>LATCH</vt:lpstr>
      <vt:lpstr>PowerPoint Presentation</vt:lpstr>
      <vt:lpstr>Seat Belt or LATCH ? (lower anchors &amp; tethers for children)</vt:lpstr>
      <vt:lpstr>PowerPoint Presentation</vt:lpstr>
      <vt:lpstr>PowerPoint Presentation</vt:lpstr>
      <vt:lpstr>PowerPoint Presentation</vt:lpstr>
      <vt:lpstr>PowerPoint Presentation</vt:lpstr>
      <vt:lpstr>Getting the proper fit</vt:lpstr>
      <vt:lpstr>PowerPoint Presentation</vt:lpstr>
      <vt:lpstr>PowerPoint Presentation</vt:lpstr>
      <vt:lpstr>Harness Rules: Rear Facing</vt:lpstr>
      <vt:lpstr>How to put baby in the car seat</vt:lpstr>
      <vt:lpstr>Rear Facing is best. Here’s why…</vt:lpstr>
      <vt:lpstr>Air Bags are bad for babies</vt:lpstr>
      <vt:lpstr>NEVER place a Rear Facing Child Seat in front of an airbag.</vt:lpstr>
      <vt:lpstr>More Tips</vt:lpstr>
      <vt:lpstr>Carry Handle position</vt:lpstr>
      <vt:lpstr>Know your car seat</vt:lpstr>
      <vt:lpstr>Common Mistakes</vt:lpstr>
      <vt:lpstr>Common Mistakes</vt:lpstr>
      <vt:lpstr>Other Transportation</vt:lpstr>
      <vt:lpstr>Other Transportation</vt:lpstr>
      <vt:lpstr>PowerPoint Presentation</vt:lpstr>
      <vt:lpstr>PowerPoint Presentation</vt:lpstr>
      <vt:lpstr>LAST QUICK REVIEW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we Here?</dc:title>
  <dc:creator>Cheryl</dc:creator>
  <cp:lastModifiedBy>Windows User</cp:lastModifiedBy>
  <cp:revision>80</cp:revision>
  <dcterms:created xsi:type="dcterms:W3CDTF">2013-02-02T15:34:03Z</dcterms:created>
  <dcterms:modified xsi:type="dcterms:W3CDTF">2013-08-29T21:48:39Z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0x01010082343A0D116A144A963DD7E0DA8BD86B</vt:lpwstr>
  </property>
  <property fmtid="{D5CDD505-2E9C-101B-9397-08002B2CF9AE}" pid="3" name="_dlc_DocIdItemGuid">
    <vt:lpwstr>4f25a18c-15c4-4ec2-ac42-63cd294acc7d</vt:lpwstr>
  </property>
</Properties>
</file>