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7" r:id="rId5"/>
  </p:sldMasterIdLst>
  <p:notesMasterIdLst>
    <p:notesMasterId r:id="rId11"/>
  </p:notesMasterIdLst>
  <p:handoutMasterIdLst>
    <p:handoutMasterId r:id="rId12"/>
  </p:handoutMasterIdLst>
  <p:sldIdLst>
    <p:sldId id="325" r:id="rId6"/>
    <p:sldId id="322" r:id="rId7"/>
    <p:sldId id="314" r:id="rId8"/>
    <p:sldId id="326" r:id="rId9"/>
    <p:sldId id="32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emel, Doug" initials="SD" lastIdx="14" clrIdx="0">
    <p:extLst>
      <p:ext uri="{19B8F6BF-5375-455C-9EA6-DF929625EA0E}">
        <p15:presenceInfo xmlns:p15="http://schemas.microsoft.com/office/powerpoint/2012/main" userId="S-1-5-21-682003330-2025429265-839522115-886322" providerId="AD"/>
      </p:ext>
    </p:extLst>
  </p:cmAuthor>
  <p:cmAuthor id="2" name="Hernandez, Daisy/GNV" initials="HD" lastIdx="1" clrIdx="1">
    <p:extLst>
      <p:ext uri="{19B8F6BF-5375-455C-9EA6-DF929625EA0E}">
        <p15:presenceInfo xmlns:p15="http://schemas.microsoft.com/office/powerpoint/2012/main" userId="S::Daisy.Hernandez@jacobs.com::baaa7c0a-2857-4297-96f0-c0933e3a5095" providerId="AD"/>
      </p:ext>
    </p:extLst>
  </p:cmAuthor>
  <p:cmAuthor id="3" name="Meyer, Laura" initials="ML" lastIdx="3" clrIdx="2">
    <p:extLst>
      <p:ext uri="{19B8F6BF-5375-455C-9EA6-DF929625EA0E}">
        <p15:presenceInfo xmlns:p15="http://schemas.microsoft.com/office/powerpoint/2012/main" userId="S::Laura.Meyer@jacobs.com::c5e914e7-23bc-43cb-9d2d-57393f8b06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B9580F"/>
    <a:srgbClr val="ED7722"/>
    <a:srgbClr val="833E0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7D7344-55A4-43EB-8260-C3C0094717C2}" v="1" dt="2020-11-16T16:34:37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3692" autoAdjust="0"/>
  </p:normalViewPr>
  <p:slideViewPr>
    <p:cSldViewPr snapToGrid="0">
      <p:cViewPr varScale="1">
        <p:scale>
          <a:sx n="66" d="100"/>
          <a:sy n="66" d="100"/>
        </p:scale>
        <p:origin x="9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6939692573310353E-2"/>
          <c:y val="3.6290623899750671E-2"/>
          <c:w val="0.97130322070991548"/>
          <c:h val="0.65773749218598432"/>
        </c:manualLayout>
      </c:layout>
      <c:barChart>
        <c:barDir val="col"/>
        <c:grouping val="clustered"/>
        <c:varyColors val="0"/>
        <c:ser>
          <c:idx val="0"/>
          <c:order val="0"/>
          <c:tx>
            <c:v>Number of Comments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(Engine!$A$2:$A$8,Engine!$A$10:$A$20)</c:f>
              <c:strCache>
                <c:ptCount val="18"/>
                <c:pt idx="0">
                  <c:v>Access</c:v>
                </c:pt>
                <c:pt idx="1">
                  <c:v>Bike/Ped</c:v>
                </c:pt>
                <c:pt idx="2">
                  <c:v>Business/Economy</c:v>
                </c:pt>
                <c:pt idx="3">
                  <c:v>Community Resources</c:v>
                </c:pt>
                <c:pt idx="4">
                  <c:v>Communication</c:v>
                </c:pt>
                <c:pt idx="5">
                  <c:v>Construction</c:v>
                </c:pt>
                <c:pt idx="6">
                  <c:v>Environmental Resources</c:v>
                </c:pt>
                <c:pt idx="7">
                  <c:v>General Opposition</c:v>
                </c:pt>
                <c:pt idx="8">
                  <c:v>General Support</c:v>
                </c:pt>
                <c:pt idx="9">
                  <c:v>Infrastructure Condition</c:v>
                </c:pt>
                <c:pt idx="10">
                  <c:v>Infrastructure Design</c:v>
                </c:pt>
                <c:pt idx="11">
                  <c:v>Managed Lanes/Tolls</c:v>
                </c:pt>
                <c:pt idx="12">
                  <c:v>Safety</c:v>
                </c:pt>
                <c:pt idx="13">
                  <c:v>Schedule</c:v>
                </c:pt>
                <c:pt idx="14">
                  <c:v>Truck/Freight</c:v>
                </c:pt>
                <c:pt idx="15">
                  <c:v>Transit</c:v>
                </c:pt>
                <c:pt idx="16">
                  <c:v>Technology</c:v>
                </c:pt>
                <c:pt idx="17">
                  <c:v>Travel Reliability/Delays</c:v>
                </c:pt>
              </c:strCache>
            </c:strRef>
          </c:cat>
          <c:val>
            <c:numRef>
              <c:f>(Engine!$B$2:$B$8,Engine!$B$10:$B$20)</c:f>
              <c:numCache>
                <c:formatCode>#,##0</c:formatCode>
                <c:ptCount val="18"/>
                <c:pt idx="0">
                  <c:v>6</c:v>
                </c:pt>
                <c:pt idx="1">
                  <c:v>2</c:v>
                </c:pt>
                <c:pt idx="2">
                  <c:v>2</c:v>
                </c:pt>
                <c:pt idx="3">
                  <c:v>13</c:v>
                </c:pt>
                <c:pt idx="4">
                  <c:v>2</c:v>
                </c:pt>
                <c:pt idx="5">
                  <c:v>2</c:v>
                </c:pt>
                <c:pt idx="6">
                  <c:v>8</c:v>
                </c:pt>
                <c:pt idx="7">
                  <c:v>2</c:v>
                </c:pt>
                <c:pt idx="8">
                  <c:v>3</c:v>
                </c:pt>
                <c:pt idx="9">
                  <c:v>6</c:v>
                </c:pt>
                <c:pt idx="10">
                  <c:v>25</c:v>
                </c:pt>
                <c:pt idx="11">
                  <c:v>16</c:v>
                </c:pt>
                <c:pt idx="12">
                  <c:v>14</c:v>
                </c:pt>
                <c:pt idx="13">
                  <c:v>1</c:v>
                </c:pt>
                <c:pt idx="14">
                  <c:v>6</c:v>
                </c:pt>
                <c:pt idx="15">
                  <c:v>1</c:v>
                </c:pt>
                <c:pt idx="16">
                  <c:v>2</c:v>
                </c:pt>
                <c:pt idx="17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1E-45A5-9DE3-A852A7322CA5}"/>
            </c:ext>
          </c:extLst>
        </c:ser>
        <c:ser>
          <c:idx val="1"/>
          <c:order val="1"/>
          <c:tx>
            <c:v>Percentage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04400830920168E-2"/>
                  <c:y val="-0.11923490557125936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1E-45A5-9DE3-A852A7322CA5}"/>
                </c:ext>
              </c:extLst>
            </c:dLbl>
            <c:dLbl>
              <c:idx val="1"/>
              <c:layout>
                <c:manualLayout>
                  <c:x val="-1.4963454742460268E-2"/>
                  <c:y val="-4.2108632191979377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B1E-45A5-9DE3-A852A7322CA5}"/>
                </c:ext>
              </c:extLst>
            </c:dLbl>
            <c:dLbl>
              <c:idx val="2"/>
              <c:layout>
                <c:manualLayout>
                  <c:x val="-1.3894642623924392E-2"/>
                  <c:y val="-4.2975993320064104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1E-45A5-9DE3-A852A7322CA5}"/>
                </c:ext>
              </c:extLst>
            </c:dLbl>
            <c:dLbl>
              <c:idx val="3"/>
              <c:layout>
                <c:manualLayout>
                  <c:x val="-1.3894642623924392E-2"/>
                  <c:y val="-0.25373219614120085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B1E-45A5-9DE3-A852A7322CA5}"/>
                </c:ext>
              </c:extLst>
            </c:dLbl>
            <c:dLbl>
              <c:idx val="4"/>
              <c:layout>
                <c:manualLayout>
                  <c:x val="-1.3894642623924392E-2"/>
                  <c:y val="-4.3207862136482873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1E-45A5-9DE3-A852A7322CA5}"/>
                </c:ext>
              </c:extLst>
            </c:dLbl>
            <c:dLbl>
              <c:idx val="5"/>
              <c:layout>
                <c:manualLayout>
                  <c:x val="-1.1757018386852641E-2"/>
                  <c:y val="-4.0213055073137764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B1E-45A5-9DE3-A852A7322CA5}"/>
                </c:ext>
              </c:extLst>
            </c:dLbl>
            <c:dLbl>
              <c:idx val="6"/>
              <c:layout>
                <c:manualLayout>
                  <c:x val="-1.3906384072129928E-2"/>
                  <c:y val="-0.1560931293504304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1E-45A5-9DE3-A852A7322CA5}"/>
                </c:ext>
              </c:extLst>
            </c:dLbl>
            <c:dLbl>
              <c:idx val="7"/>
              <c:layout>
                <c:manualLayout>
                  <c:x val="-1.6032310365330565E-2"/>
                  <c:y val="-4.374240583232087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B1E-45A5-9DE3-A852A7322CA5}"/>
                </c:ext>
              </c:extLst>
            </c:dLbl>
            <c:dLbl>
              <c:idx val="8"/>
              <c:layout>
                <c:manualLayout>
                  <c:x val="-1.4963454742460346E-2"/>
                  <c:y val="-6.2618783223795757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1E-45A5-9DE3-A852A7322CA5}"/>
                </c:ext>
              </c:extLst>
            </c:dLbl>
            <c:dLbl>
              <c:idx val="9"/>
              <c:layout>
                <c:manualLayout>
                  <c:x val="-1.8205115442684505E-2"/>
                  <c:y val="-0.11804831194877491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B1E-45A5-9DE3-A852A7322CA5}"/>
                </c:ext>
              </c:extLst>
            </c:dLbl>
            <c:dLbl>
              <c:idx val="10"/>
              <c:layout>
                <c:manualLayout>
                  <c:x val="-1.6067491205612752E-2"/>
                  <c:y val="-0.48325573545023176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1E-45A5-9DE3-A852A7322CA5}"/>
                </c:ext>
              </c:extLst>
            </c:dLbl>
            <c:dLbl>
              <c:idx val="11"/>
              <c:layout>
                <c:manualLayout>
                  <c:x val="-1.6067491205612752E-2"/>
                  <c:y val="-0.30921060889015428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B1E-45A5-9DE3-A852A7322CA5}"/>
                </c:ext>
              </c:extLst>
            </c:dLbl>
            <c:dLbl>
              <c:idx val="12"/>
              <c:layout>
                <c:manualLayout>
                  <c:x val="-1.3906384072130008E-2"/>
                  <c:y val="-0.27100493662582648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B1E-45A5-9DE3-A852A7322CA5}"/>
                </c:ext>
              </c:extLst>
            </c:dLbl>
            <c:dLbl>
              <c:idx val="13"/>
              <c:layout>
                <c:manualLayout>
                  <c:x val="-1.6055749757407214E-2"/>
                  <c:y val="-2.058925727331528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B1E-45A5-9DE3-A852A7322CA5}"/>
                </c:ext>
              </c:extLst>
            </c:dLbl>
            <c:dLbl>
              <c:idx val="14"/>
              <c:layout>
                <c:manualLayout>
                  <c:x val="-1.6055749757407374E-2"/>
                  <c:y val="-0.11705015302681296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B1E-45A5-9DE3-A852A7322CA5}"/>
                </c:ext>
              </c:extLst>
            </c:dLbl>
            <c:dLbl>
              <c:idx val="15"/>
              <c:layout>
                <c:manualLayout>
                  <c:x val="-1.6067491205612752E-2"/>
                  <c:y val="-1.9400186419886098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B1E-45A5-9DE3-A852A7322CA5}"/>
                </c:ext>
              </c:extLst>
            </c:dLbl>
            <c:dLbl>
              <c:idx val="16"/>
              <c:layout>
                <c:manualLayout>
                  <c:x val="-1.6067491205612752E-2"/>
                  <c:y val="-4.1876763375560837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B1E-45A5-9DE3-A852A7322CA5}"/>
                </c:ext>
              </c:extLst>
            </c:dLbl>
            <c:dLbl>
              <c:idx val="17"/>
              <c:layout>
                <c:manualLayout>
                  <c:x val="-1.2825830505388516E-2"/>
                  <c:y val="-0.61592582047540378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B1E-45A5-9DE3-A852A7322CA5}"/>
                </c:ext>
              </c:extLst>
            </c:dLbl>
            <c:dLbl>
              <c:idx val="18"/>
              <c:layout>
                <c:manualLayout>
                  <c:x val="-1.3894668983286578E-2"/>
                  <c:y val="-0.53844625675174473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B1E-45A5-9DE3-A852A7322CA5}"/>
                </c:ext>
              </c:extLst>
            </c:dLbl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(Engine!$A$2:$A$8,Engine!$A$10:$A$20)</c:f>
              <c:strCache>
                <c:ptCount val="18"/>
                <c:pt idx="0">
                  <c:v>Access</c:v>
                </c:pt>
                <c:pt idx="1">
                  <c:v>Bike/Ped</c:v>
                </c:pt>
                <c:pt idx="2">
                  <c:v>Business/Economy</c:v>
                </c:pt>
                <c:pt idx="3">
                  <c:v>Community Resources</c:v>
                </c:pt>
                <c:pt idx="4">
                  <c:v>Communication</c:v>
                </c:pt>
                <c:pt idx="5">
                  <c:v>Construction</c:v>
                </c:pt>
                <c:pt idx="6">
                  <c:v>Environmental Resources</c:v>
                </c:pt>
                <c:pt idx="7">
                  <c:v>General Opposition</c:v>
                </c:pt>
                <c:pt idx="8">
                  <c:v>General Support</c:v>
                </c:pt>
                <c:pt idx="9">
                  <c:v>Infrastructure Condition</c:v>
                </c:pt>
                <c:pt idx="10">
                  <c:v>Infrastructure Design</c:v>
                </c:pt>
                <c:pt idx="11">
                  <c:v>Managed Lanes/Tolls</c:v>
                </c:pt>
                <c:pt idx="12">
                  <c:v>Safety</c:v>
                </c:pt>
                <c:pt idx="13">
                  <c:v>Schedule</c:v>
                </c:pt>
                <c:pt idx="14">
                  <c:v>Truck/Freight</c:v>
                </c:pt>
                <c:pt idx="15">
                  <c:v>Transit</c:v>
                </c:pt>
                <c:pt idx="16">
                  <c:v>Technology</c:v>
                </c:pt>
                <c:pt idx="17">
                  <c:v>Travel Reliability/Delays</c:v>
                </c:pt>
              </c:strCache>
            </c:strRef>
          </c:cat>
          <c:val>
            <c:numRef>
              <c:f>(Engine!$C$2:$C$8,Engine!$C$10:$C$20)</c:f>
              <c:numCache>
                <c:formatCode>0.00%</c:formatCode>
                <c:ptCount val="18"/>
                <c:pt idx="0">
                  <c:v>4.195804195804196E-2</c:v>
                </c:pt>
                <c:pt idx="1">
                  <c:v>1.3986013986013986E-2</c:v>
                </c:pt>
                <c:pt idx="2">
                  <c:v>1.3986013986013986E-2</c:v>
                </c:pt>
                <c:pt idx="3">
                  <c:v>9.0909090909090912E-2</c:v>
                </c:pt>
                <c:pt idx="4">
                  <c:v>1.3986013986013986E-2</c:v>
                </c:pt>
                <c:pt idx="5">
                  <c:v>1.3986013986013986E-2</c:v>
                </c:pt>
                <c:pt idx="6">
                  <c:v>5.5944055944055944E-2</c:v>
                </c:pt>
                <c:pt idx="7">
                  <c:v>1.3986013986013986E-2</c:v>
                </c:pt>
                <c:pt idx="8">
                  <c:v>2.097902097902098E-2</c:v>
                </c:pt>
                <c:pt idx="9">
                  <c:v>4.195804195804196E-2</c:v>
                </c:pt>
                <c:pt idx="10">
                  <c:v>0.17482517482517482</c:v>
                </c:pt>
                <c:pt idx="11">
                  <c:v>0.11188811188811189</c:v>
                </c:pt>
                <c:pt idx="12">
                  <c:v>9.7902097902097904E-2</c:v>
                </c:pt>
                <c:pt idx="13">
                  <c:v>6.993006993006993E-3</c:v>
                </c:pt>
                <c:pt idx="14">
                  <c:v>4.195804195804196E-2</c:v>
                </c:pt>
                <c:pt idx="15">
                  <c:v>6.993006993006993E-3</c:v>
                </c:pt>
                <c:pt idx="16">
                  <c:v>1.3986013986013986E-2</c:v>
                </c:pt>
                <c:pt idx="17">
                  <c:v>0.22377622377622378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B1E-45A5-9DE3-A852A7322C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60"/>
        <c:axId val="645566528"/>
        <c:axId val="559815584"/>
      </c:barChart>
      <c:catAx>
        <c:axId val="645566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9815584"/>
        <c:crosses val="autoZero"/>
        <c:auto val="1"/>
        <c:lblAlgn val="ctr"/>
        <c:lblOffset val="100"/>
        <c:noMultiLvlLbl val="0"/>
      </c:catAx>
      <c:valAx>
        <c:axId val="5598155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45566528"/>
        <c:crosses val="autoZero"/>
        <c:crossBetween val="between"/>
        <c:majorUnit val="1"/>
      </c:valAx>
      <c:spPr>
        <a:solidFill>
          <a:schemeClr val="bg1">
            <a:lumMod val="95000"/>
          </a:schemeClr>
        </a:solidFill>
        <a:ln>
          <a:solidFill>
            <a:schemeClr val="bg1"/>
          </a:solidFill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 rot="0" vert="horz"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7BC6AD-E434-4A0D-8634-1CD7B34C1A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41753-1145-445C-B7BA-C621490087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89FE2-C82D-4444-86BF-7A7EF47FBB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06A1-588D-4D3B-9616-A086B62C6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6EE00-98F7-4107-B536-AF866BE6F89C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1EC9A-AD37-4C6F-9D4F-3968D8D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1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9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80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72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8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701B8B-560D-4C73-A06F-6290650974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7EE07-2740-46EF-AD79-DB32CC813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" y="-14528"/>
            <a:ext cx="12191999" cy="6877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86E66-3884-452D-9C86-F695C70DB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9448" y="2678805"/>
            <a:ext cx="3390900" cy="2231265"/>
          </a:xfrm>
        </p:spPr>
        <p:txBody>
          <a:bodyPr anchor="t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9DC0A-D7B1-4794-BB5F-9F9F0E4CE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89" y="241400"/>
            <a:ext cx="1997464" cy="59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4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BACB64-0A97-4B13-8878-7691A24B26BD}"/>
              </a:ext>
            </a:extLst>
          </p:cNvPr>
          <p:cNvSpPr/>
          <p:nvPr userDrawn="1"/>
        </p:nvSpPr>
        <p:spPr>
          <a:xfrm>
            <a:off x="0" y="0"/>
            <a:ext cx="12192000" cy="6865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CE34B-07A2-4892-89D4-BB845D111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67" y="0"/>
            <a:ext cx="292173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A2E24-3C1A-4502-BD2A-D553869A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365125"/>
            <a:ext cx="861385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42551-8380-4591-847C-7E0A6A41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62068" y="650032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9E527-542C-4BBD-8F29-BC4F676A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866" y="6500321"/>
            <a:ext cx="598271" cy="365125"/>
          </a:xfrm>
        </p:spPr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0598F-F51B-4909-B42F-4B1F128D3DA3}"/>
              </a:ext>
            </a:extLst>
          </p:cNvPr>
          <p:cNvSpPr/>
          <p:nvPr userDrawn="1"/>
        </p:nvSpPr>
        <p:spPr>
          <a:xfrm>
            <a:off x="0" y="0"/>
            <a:ext cx="890953" cy="6865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76E81-951C-482B-AAB2-7F1D6CC4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0321"/>
            <a:ext cx="89095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51CD7270-E6D4-4488-B024-EFEB08BB5862}" type="datetime1">
              <a:rPr lang="en-US" smtClean="0"/>
              <a:pPr/>
              <a:t>11/16/20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DE42A6-955A-42F0-8E50-9007FEDC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6" y="1825625"/>
            <a:ext cx="86138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13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00DB-E7F0-4B3F-A846-2A77E89A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331EB-C43C-482D-8DDE-930B3508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F0E34-E523-4C6C-B3F2-FFE31421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778BB-1035-46A5-A972-6CA0370CBCEC}" type="datetime1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890F8-8586-4FA8-A3EF-8BE09A99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1040F-153D-4DEF-88BE-7E314E2D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1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B42DC-3618-44D3-A71A-3A83917D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CCAA3-8610-4A32-80D3-4E6F57F2D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366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80E13-1CC9-45CC-AB7D-B042598A3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B27AA-9997-4F36-9C27-AC52FAEE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FCFD-D2EA-4E8C-839F-76DBF80B21BD}" type="datetime1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BD134-054C-42E4-81B3-96690CD8A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I-270 Corridor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17159-7625-4B60-A28E-60A855B0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4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593E-C80C-44BD-9330-81D3E5FF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8" y="365125"/>
            <a:ext cx="1138198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D8069-27E9-4218-A8DF-32E03A7B2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008" y="1681163"/>
            <a:ext cx="55925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C7837-5571-437F-B405-188990989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008" y="2505075"/>
            <a:ext cx="559256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E6D26-467B-49D5-8A9F-6E5DB177A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147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36302-429D-4ACA-B765-EF09958B9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479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948-41E7-40C0-B12E-00F94559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CB4-906C-4FD2-909A-75DD38328B65}" type="datetime1">
              <a:rPr lang="en-US" smtClean="0"/>
              <a:t>11/16/20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BCA4A-A73C-4265-8FB8-B9ADE0DD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048BE-C30C-45E4-8CC0-B2F1842C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11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B9407-0938-4118-8566-8E3D72CD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D47D8-8868-4CAF-9B0B-170405AF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B266-B7B8-456C-BE44-784BB7716568}" type="datetime1">
              <a:rPr lang="en-US" smtClean="0"/>
              <a:t>11/16/20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21F92-0853-4003-A3A6-96946F6C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D649C-6DE2-4A31-A0F4-E0910C4F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3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78622E-0EB5-4B0B-8E63-215017EA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4DA5-221B-40ED-97BA-049FA074AE8B}" type="datetime1">
              <a:rPr lang="en-US" smtClean="0"/>
              <a:t>11/16/20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D129C-3E2A-4A78-B5D4-C162C2FA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I-270 Corridor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405B5-F19F-4239-BD72-20CEDF37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E4F7A-059E-4057-838C-10DFF55E8515}"/>
              </a:ext>
            </a:extLst>
          </p:cNvPr>
          <p:cNvSpPr/>
          <p:nvPr userDrawn="1"/>
        </p:nvSpPr>
        <p:spPr>
          <a:xfrm>
            <a:off x="386366" y="365124"/>
            <a:ext cx="11419268" cy="613806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52" y="1870869"/>
            <a:ext cx="4376535" cy="3116263"/>
          </a:xfrm>
        </p:spPr>
        <p:txBody>
          <a:bodyPr/>
          <a:lstStyle>
            <a:lvl1pPr algn="r">
              <a:defRPr>
                <a:solidFill>
                  <a:srgbClr val="82BC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412" y="1628775"/>
            <a:ext cx="5796298" cy="3975894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C72FC-CA04-45E7-918C-7DF0151614F9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9075F-B0EC-4BBC-8B63-372D11DADCB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C618B4-8DBB-49DE-A690-2178C3F20CB5}"/>
              </a:ext>
            </a:extLst>
          </p:cNvPr>
          <p:cNvCxnSpPr/>
          <p:nvPr userDrawn="1"/>
        </p:nvCxnSpPr>
        <p:spPr>
          <a:xfrm>
            <a:off x="5136482" y="1628775"/>
            <a:ext cx="0" cy="36004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10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C4EC5-FCDC-45B9-B987-5B535983D6D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9" y="6501228"/>
            <a:ext cx="12208939" cy="36421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A97FB-5898-4521-A605-F2587C4B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6" y="365125"/>
            <a:ext cx="114106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288BC-B932-4C90-97B1-048C69A85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66" y="1825625"/>
            <a:ext cx="114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F1C5-18FD-490C-B4CA-A74889D74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516" y="65003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ABBB9F9-C839-4A21-BA8B-85B7289E289A}" type="datetime1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B97F0-05A4-4394-AE9F-58BD5ECA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8161" y="650032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0AECC-4788-40A0-B37D-1B5BF63F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8558" y="6500321"/>
            <a:ext cx="1063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"/>
        <a:defRPr sz="2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—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–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C4EC5-FCDC-45B9-B987-5B535983D6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1228"/>
            <a:ext cx="12192000" cy="36421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A97FB-5898-4521-A605-F2587C4B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6" y="365125"/>
            <a:ext cx="114106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288BC-B932-4C90-97B1-048C69A85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66" y="1825625"/>
            <a:ext cx="114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F1C5-18FD-490C-B4CA-A74889D74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516" y="65003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BBB9F9-C839-4A21-BA8B-85B7289E289A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B97F0-05A4-4394-AE9F-58BD5ECA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8161" y="650032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0AECC-4788-40A0-B37D-1B5BF63F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8558" y="6500321"/>
            <a:ext cx="1063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9075F-B0EC-4BBC-8B63-372D11DADCB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21C1F-DD99-4999-98E1-55F02CC17925}"/>
              </a:ext>
            </a:extLst>
          </p:cNvPr>
          <p:cNvSpPr/>
          <p:nvPr userDrawn="1"/>
        </p:nvSpPr>
        <p:spPr>
          <a:xfrm>
            <a:off x="-80727" y="6753600"/>
            <a:ext cx="617477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PPS0504201113BOI</a:t>
            </a:r>
          </a:p>
        </p:txBody>
      </p:sp>
    </p:spTree>
    <p:extLst>
      <p:ext uri="{BB962C8B-B14F-4D97-AF65-F5344CB8AC3E}">
        <p14:creationId xmlns:p14="http://schemas.microsoft.com/office/powerpoint/2010/main" val="253390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"/>
        <a:defRPr sz="2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—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–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7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" Type="http://schemas.openxmlformats.org/officeDocument/2006/relationships/audio" Target="../media/media5.m4a"/><Relationship Id="rId16" Type="http://schemas.openxmlformats.org/officeDocument/2006/relationships/image" Target="../media/image32.png"/><Relationship Id="rId20" Type="http://schemas.openxmlformats.org/officeDocument/2006/relationships/image" Target="../media/image36.jpeg"/><Relationship Id="rId1" Type="http://schemas.microsoft.com/office/2007/relationships/media" Target="../media/media5.m4a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24" Type="http://schemas.openxmlformats.org/officeDocument/2006/relationships/image" Target="../media/image10.pn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23" Type="http://schemas.openxmlformats.org/officeDocument/2006/relationships/image" Target="../media/image39.png"/><Relationship Id="rId10" Type="http://schemas.openxmlformats.org/officeDocument/2006/relationships/image" Target="../media/image26.jpe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19F94-5FE5-49F7-B948-BDCB5B42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558" y="6500321"/>
            <a:ext cx="106358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AF99075F-B0EC-4BBC-8B63-372D11DADCBF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5D962E-868A-43EB-A18A-B2F2291D91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461" y="229844"/>
            <a:ext cx="3004592" cy="60337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/>
              <a:t>¡Gracias por ayudarnos a identificar las mejores soluciones para la I-270!</a:t>
            </a:r>
            <a:endParaRPr lang="en-US" sz="2800" i="1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639AC9-A9B1-4C8D-A3A8-737928A6291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35" y="1984287"/>
            <a:ext cx="1116965" cy="421703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677AC7C-3128-4293-A7C2-EE0CB6EE712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99" y="1791247"/>
            <a:ext cx="1878330" cy="443674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EC3CE9B-08A0-4A9B-9E1C-847653D18B0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88" y="1791247"/>
            <a:ext cx="1588770" cy="4455795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DD68F4CB-AFAC-463C-8022-883F5CD6816E}"/>
              </a:ext>
            </a:extLst>
          </p:cNvPr>
          <p:cNvSpPr/>
          <p:nvPr/>
        </p:nvSpPr>
        <p:spPr>
          <a:xfrm>
            <a:off x="3446677" y="467169"/>
            <a:ext cx="1556241" cy="1052195"/>
          </a:xfrm>
          <a:prstGeom prst="wedgeRoundRectCallout">
            <a:avLst>
              <a:gd name="adj1" fmla="val -6781"/>
              <a:gd name="adj2" fmla="val 7471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900" dirty="0"/>
              <a:t>Usualmente hay tanto tráfico y retrasos en la I-270, que yo utilizo vías alternativas para evitar manejar por la interestatal.</a:t>
            </a:r>
            <a:endParaRPr lang="en-US" sz="9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7CEB3DD7-3A96-4880-963F-3F3AD2401C14}"/>
              </a:ext>
            </a:extLst>
          </p:cNvPr>
          <p:cNvSpPr/>
          <p:nvPr/>
        </p:nvSpPr>
        <p:spPr>
          <a:xfrm>
            <a:off x="5180467" y="335699"/>
            <a:ext cx="1670306" cy="1183665"/>
          </a:xfrm>
          <a:prstGeom prst="wedgeRoundRectCallout">
            <a:avLst>
              <a:gd name="adj1" fmla="val -9227"/>
              <a:gd name="adj2" fmla="val 8595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900" dirty="0">
                <a:solidFill>
                  <a:schemeClr val="tx1"/>
                </a:solidFill>
              </a:rPr>
              <a:t>Necesitamos calles seguras para que la gente pueda caminar y cruzar bajo la I-270, necesitamos mejorar la apariencia del corredor.</a:t>
            </a:r>
            <a:endParaRPr lang="en-US" sz="9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E891FECF-A5BA-4581-A55C-82FA25C3BC56}"/>
              </a:ext>
            </a:extLst>
          </p:cNvPr>
          <p:cNvSpPr/>
          <p:nvPr/>
        </p:nvSpPr>
        <p:spPr>
          <a:xfrm>
            <a:off x="6949299" y="630008"/>
            <a:ext cx="1522374" cy="770166"/>
          </a:xfrm>
          <a:prstGeom prst="wedgeRoundRectCallout">
            <a:avLst>
              <a:gd name="adj1" fmla="val -25818"/>
              <a:gd name="adj2" fmla="val 127595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_tradnl" sz="900" dirty="0"/>
              <a:t>¿Van a instalar Carriles Exprés o Carriles </a:t>
            </a:r>
            <a:r>
              <a:rPr lang="es-ES_tradnl" sz="900" dirty="0" err="1"/>
              <a:t>HOV</a:t>
            </a:r>
            <a:r>
              <a:rPr lang="es-ES_tradnl" sz="900" dirty="0"/>
              <a:t> en la I-270?</a:t>
            </a:r>
            <a:endParaRPr lang="en-US" sz="9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AA3D79A8-5982-4E83-BC6A-364201654840}"/>
              </a:ext>
            </a:extLst>
          </p:cNvPr>
          <p:cNvSpPr/>
          <p:nvPr/>
        </p:nvSpPr>
        <p:spPr>
          <a:xfrm>
            <a:off x="10067731" y="405390"/>
            <a:ext cx="1556240" cy="1188842"/>
          </a:xfrm>
          <a:prstGeom prst="wedgeRoundRectCallout">
            <a:avLst>
              <a:gd name="adj1" fmla="val 5321"/>
              <a:gd name="adj2" fmla="val 72779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900" dirty="0"/>
              <a:t>El intercambio del bulevar </a:t>
            </a:r>
            <a:r>
              <a:rPr lang="es-ES" sz="900" dirty="0" err="1"/>
              <a:t>Vasquez</a:t>
            </a:r>
            <a:r>
              <a:rPr lang="es-ES" sz="900" dirty="0"/>
              <a:t> es muy peligroso debido a los movimientos cruzados resultantes de las rampas circulares sobre la I-270.</a:t>
            </a:r>
            <a:endParaRPr lang="en-US" sz="9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0D3D62A1-3DFB-4123-A558-D39DC6FB5603}"/>
              </a:ext>
            </a:extLst>
          </p:cNvPr>
          <p:cNvSpPr/>
          <p:nvPr/>
        </p:nvSpPr>
        <p:spPr>
          <a:xfrm>
            <a:off x="8584563" y="467169"/>
            <a:ext cx="1362075" cy="1052195"/>
          </a:xfrm>
          <a:prstGeom prst="wedgeRoundRectCallout">
            <a:avLst>
              <a:gd name="adj1" fmla="val 2200"/>
              <a:gd name="adj2" fmla="val 8313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_tradnl" sz="900" dirty="0">
                <a:solidFill>
                  <a:schemeClr val="tx1"/>
                </a:solidFill>
              </a:rPr>
              <a:t>¿Qué se puede hacer para separar el tráfico de camiones y el tráfico de vehículos de pasajeros?</a:t>
            </a:r>
            <a:endParaRPr lang="en-US" sz="9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64FE69-5E6E-467C-B9C2-AA584B264D0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57" y="1939163"/>
            <a:ext cx="1406513" cy="4262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62C259-613C-4E66-AB1C-5E42B649A83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70" y="1837144"/>
            <a:ext cx="2543922" cy="429958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76F29D-2DFD-AB41-AA39-F5FA5CE7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4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5D962E-868A-43EB-A18A-B2F2291D9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6" y="68559"/>
            <a:ext cx="11410682" cy="13743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Resumen de los esfuerzos de divulgación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19F94-5FE5-49F7-B948-BDCB5B42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99075F-B0EC-4BBC-8B63-372D11DADC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9DC772-4161-4AC3-816E-145416851464}"/>
              </a:ext>
            </a:extLst>
          </p:cNvPr>
          <p:cNvSpPr txBox="1"/>
          <p:nvPr/>
        </p:nvSpPr>
        <p:spPr>
          <a:xfrm>
            <a:off x="1922929" y="4637340"/>
            <a:ext cx="968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Brief you on discussions with Stakeholders and feedback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54016F-11A8-4C9F-8CC7-B53CD92D3BCC}"/>
              </a:ext>
            </a:extLst>
          </p:cNvPr>
          <p:cNvSpPr/>
          <p:nvPr/>
        </p:nvSpPr>
        <p:spPr>
          <a:xfrm>
            <a:off x="386366" y="5210281"/>
            <a:ext cx="11410682" cy="1143822"/>
          </a:xfrm>
          <a:prstGeom prst="roundRect">
            <a:avLst/>
          </a:prstGeom>
          <a:solidFill>
            <a:srgbClr val="82BC00"/>
          </a:solidFill>
          <a:ln>
            <a:noFill/>
          </a:ln>
          <a:effectLst/>
        </p:spPr>
        <p:txBody>
          <a:bodyPr lIns="91440" tIns="45720" rIns="91440" bIns="45720" rtlCol="0" anchor="ctr"/>
          <a:lstStyle/>
          <a:p>
            <a:pPr marL="1371600">
              <a:defRPr/>
            </a:pPr>
            <a:r>
              <a:rPr lang="es-ES_tradnl" sz="3000" dirty="0">
                <a:solidFill>
                  <a:schemeClr val="bg1"/>
                </a:solidFill>
              </a:rPr>
              <a:t>474 personas participaron en el evento público virtual, del 17 de agosto al 30 de agosto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5526F3-55A8-45E4-8EAA-041CC618AC72}"/>
              </a:ext>
            </a:extLst>
          </p:cNvPr>
          <p:cNvSpPr/>
          <p:nvPr/>
        </p:nvSpPr>
        <p:spPr>
          <a:xfrm>
            <a:off x="386366" y="2641612"/>
            <a:ext cx="11410682" cy="1143822"/>
          </a:xfrm>
          <a:prstGeom prst="roundRect">
            <a:avLst/>
          </a:prstGeom>
          <a:solidFill>
            <a:srgbClr val="007480"/>
          </a:solidFill>
          <a:ln>
            <a:noFill/>
          </a:ln>
          <a:effectLst/>
        </p:spPr>
        <p:txBody>
          <a:bodyPr rtlCol="0" anchor="ctr"/>
          <a:lstStyle/>
          <a:p>
            <a:pPr marL="1371600" lvl="0">
              <a:defRPr/>
            </a:pPr>
            <a:r>
              <a:rPr lang="es-ES_tradnl" sz="3000" dirty="0">
                <a:solidFill>
                  <a:schemeClr val="bg1"/>
                </a:solidFill>
              </a:rPr>
              <a:t>Más de 20 agencias y organizaciones participaron en reuniones de proyectos y entrevistas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B3AC4F-4D0F-4645-838F-179424D00DF6}"/>
              </a:ext>
            </a:extLst>
          </p:cNvPr>
          <p:cNvSpPr/>
          <p:nvPr/>
        </p:nvSpPr>
        <p:spPr>
          <a:xfrm>
            <a:off x="386366" y="3930133"/>
            <a:ext cx="11410682" cy="1143822"/>
          </a:xfrm>
          <a:prstGeom prst="roundRect">
            <a:avLst/>
          </a:prstGeom>
          <a:solidFill>
            <a:srgbClr val="ED7722"/>
          </a:solidFill>
          <a:ln>
            <a:noFill/>
          </a:ln>
          <a:effectLst/>
        </p:spPr>
        <p:txBody>
          <a:bodyPr rtlCol="0" anchor="ctr"/>
          <a:lstStyle/>
          <a:p>
            <a:pPr marL="1371600" lvl="0">
              <a:defRPr/>
            </a:pPr>
            <a:r>
              <a:rPr lang="es-ES_tradnl" sz="3000" dirty="0">
                <a:solidFill>
                  <a:schemeClr val="bg1"/>
                </a:solidFill>
              </a:rPr>
              <a:t>Avisos de reunión enviados por correo a más de 7000 direcciones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6" name="Graphic 5" descr="Open envelope">
            <a:extLst>
              <a:ext uri="{FF2B5EF4-FFF2-40B4-BE49-F238E27FC236}">
                <a16:creationId xmlns:a16="http://schemas.microsoft.com/office/drawing/2014/main" id="{621A1BE4-09B5-4207-95C6-7E1DBE65C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1182" y="4067871"/>
            <a:ext cx="847737" cy="84773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5DA244-F507-4DAB-9FB6-0C966A704EDF}"/>
              </a:ext>
            </a:extLst>
          </p:cNvPr>
          <p:cNvSpPr/>
          <p:nvPr/>
        </p:nvSpPr>
        <p:spPr>
          <a:xfrm>
            <a:off x="390482" y="1386252"/>
            <a:ext cx="11410682" cy="1143822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rtlCol="0" anchor="ctr"/>
          <a:lstStyle/>
          <a:p>
            <a:pPr marL="1371600" lvl="0">
              <a:defRPr/>
            </a:pPr>
            <a:r>
              <a:rPr lang="es-ES_tradnl" sz="3000" dirty="0">
                <a:solidFill>
                  <a:schemeClr val="bg1"/>
                </a:solidFill>
              </a:rPr>
              <a:t>Sitio web, línea directa y correo electrónico del proyecto establecido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pic>
        <p:nvPicPr>
          <p:cNvPr id="15" name="Graphic 14" descr="Laptop">
            <a:extLst>
              <a:ext uri="{FF2B5EF4-FFF2-40B4-BE49-F238E27FC236}">
                <a16:creationId xmlns:a16="http://schemas.microsoft.com/office/drawing/2014/main" id="{321837C0-9F39-48B3-BB41-32581A06D3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62" y="1455544"/>
            <a:ext cx="1005237" cy="1005237"/>
          </a:xfrm>
          <a:prstGeom prst="rect">
            <a:avLst/>
          </a:prstGeom>
        </p:spPr>
      </p:pic>
      <p:pic>
        <p:nvPicPr>
          <p:cNvPr id="16" name="Graphic 15" descr="Megaphone">
            <a:extLst>
              <a:ext uri="{FF2B5EF4-FFF2-40B4-BE49-F238E27FC236}">
                <a16:creationId xmlns:a16="http://schemas.microsoft.com/office/drawing/2014/main" id="{D7125E5C-26BC-4A18-B85A-1A30F7255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2731" y="5228812"/>
            <a:ext cx="1002518" cy="1002518"/>
          </a:xfrm>
          <a:prstGeom prst="rect">
            <a:avLst/>
          </a:prstGeom>
        </p:spPr>
      </p:pic>
      <p:pic>
        <p:nvPicPr>
          <p:cNvPr id="4" name="Graphic 3" descr="Meeting">
            <a:extLst>
              <a:ext uri="{FF2B5EF4-FFF2-40B4-BE49-F238E27FC236}">
                <a16:creationId xmlns:a16="http://schemas.microsoft.com/office/drawing/2014/main" id="{307B74D6-84F2-4E97-B46B-C20CCD997A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9821" y="2756323"/>
            <a:ext cx="914400" cy="914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FACB6C-3408-8C4A-9F5E-E05AEC6AE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3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19F94-5FE5-49F7-B948-BDCB5B42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558" y="6500321"/>
            <a:ext cx="106358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AF99075F-B0EC-4BBC-8B63-372D11DADCBF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5D962E-868A-43EB-A18A-B2F2291D91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265" y="229844"/>
            <a:ext cx="3004592" cy="60337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_tradnl" sz="2800" i="1" dirty="0"/>
              <a:t>Recibimos más de 260 comentarios de agencias, organizaciones e individuos en toda el área metropolitana.</a:t>
            </a:r>
            <a:endParaRPr lang="en-US" sz="2800" i="1" dirty="0"/>
          </a:p>
        </p:txBody>
      </p:sp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CC7F9DAD-476D-4594-96EC-18C39F104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98" y="219684"/>
            <a:ext cx="6781234" cy="626241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6496EF-24DE-5F41-9224-57D2F8605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5D962E-868A-43EB-A18A-B2F2291D9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5" y="183702"/>
            <a:ext cx="11590545" cy="990600"/>
          </a:xfrm>
        </p:spPr>
        <p:txBody>
          <a:bodyPr>
            <a:noAutofit/>
          </a:bodyPr>
          <a:lstStyle/>
          <a:p>
            <a:r>
              <a:rPr lang="es-ES_tradnl" sz="4000" dirty="0"/>
              <a:t>Distribución de comentarios públicos por tema</a:t>
            </a:r>
            <a:endParaRPr lang="en-US" sz="4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19F94-5FE5-49F7-B948-BDCB5B42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C07D1B-D64F-418C-B9CE-0295FC5E111A}"/>
              </a:ext>
            </a:extLst>
          </p:cNvPr>
          <p:cNvGrpSpPr/>
          <p:nvPr/>
        </p:nvGrpSpPr>
        <p:grpSpPr>
          <a:xfrm>
            <a:off x="618309" y="1138680"/>
            <a:ext cx="10864595" cy="5566920"/>
            <a:chOff x="618309" y="1138680"/>
            <a:chExt cx="10864595" cy="5566920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6BF6F397-26C9-4941-A209-865BB97C96E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79024454"/>
                </p:ext>
              </p:extLst>
            </p:nvPr>
          </p:nvGraphicFramePr>
          <p:xfrm>
            <a:off x="677336" y="1138680"/>
            <a:ext cx="10805568" cy="55669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3A4699-761A-438B-AFC1-10B535369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09" y="1190625"/>
              <a:ext cx="10831369" cy="5233496"/>
            </a:xfrm>
            <a:prstGeom prst="rect">
              <a:avLst/>
            </a:prstGeom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8BA9A4-E0EC-B140-90EF-A50CDC13D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91ACF4-B88C-4B7A-A80C-C3C7055CB0F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44" y="2565169"/>
            <a:ext cx="1493819" cy="117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2061E2-629B-487C-A0BA-0A84DE82A1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26692"/>
          <a:stretch/>
        </p:blipFill>
        <p:spPr>
          <a:xfrm>
            <a:off x="6265185" y="143041"/>
            <a:ext cx="2675974" cy="80641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19F94-5FE5-49F7-B948-BDCB5B42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723BC1-1C1D-461B-8E30-941CEAEEA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66" y="599839"/>
            <a:ext cx="2892862" cy="306451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_tradnl" i="1" dirty="0"/>
              <a:t>CDOT está trabajando con más de 20 agencias y organizaciones para entender y abordar los problemas del corredor.</a:t>
            </a:r>
            <a:endParaRPr lang="en-US" sz="24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FB5F0-EAA4-49D5-AECA-1C1ABDA24EC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79" y="760152"/>
            <a:ext cx="1649650" cy="109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3330F-6022-4F5C-AB7A-B60BC792F81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07" y="546247"/>
            <a:ext cx="1880137" cy="122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750E36-1E97-40CD-AA2E-ACE91487428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159" y="2178582"/>
            <a:ext cx="2797688" cy="5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7E9075-DE66-403A-B5E4-E531F0D3AAA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50" y="5055785"/>
            <a:ext cx="1937476" cy="72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7E91C-B55B-4428-9D25-6B2CAD4563DC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92" y="2019256"/>
            <a:ext cx="1467851" cy="14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725F1C-A104-47A3-BF7E-B2D1A9334247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353" y="5440876"/>
            <a:ext cx="2436780" cy="73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1A2FA9-8E7F-4F22-B75B-7F24CCB794A0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68" y="4236517"/>
            <a:ext cx="2274360" cy="104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E3F57F-752B-407B-9FAF-0AD79808742D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26" y="1894306"/>
            <a:ext cx="1374084" cy="14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6974A5-38C4-42E3-8C2E-809EE068FABA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74" y="5545084"/>
            <a:ext cx="1755935" cy="67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76BCB1-9712-4C60-B5CD-7BBD10C73D16}"/>
              </a:ext>
            </a:extLst>
          </p:cNvPr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t="32628" r="12220" b="31907"/>
          <a:stretch/>
        </p:blipFill>
        <p:spPr bwMode="auto">
          <a:xfrm>
            <a:off x="10686768" y="3535629"/>
            <a:ext cx="1265511" cy="615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77BA29-F005-41AE-82D8-A0E55FC546E5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07" y="3327823"/>
            <a:ext cx="1493819" cy="72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81487A-B152-4BA7-8C7F-DC450D8D3AD9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6" r="19957" b="18764"/>
          <a:stretch/>
        </p:blipFill>
        <p:spPr bwMode="auto">
          <a:xfrm>
            <a:off x="8695922" y="3169717"/>
            <a:ext cx="1431928" cy="1645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55A32D-C12C-4E1A-892B-89C42F20A438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290" y="4719258"/>
            <a:ext cx="1411721" cy="142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370873-23E1-427A-AB53-E8FEA17BE5F0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663" y="4163736"/>
            <a:ext cx="1265512" cy="104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sign on a pole&#10;&#10;Description automatically generated">
            <a:extLst>
              <a:ext uri="{FF2B5EF4-FFF2-40B4-BE49-F238E27FC236}">
                <a16:creationId xmlns:a16="http://schemas.microsoft.com/office/drawing/2014/main" id="{4BD45B79-2425-49C1-A251-FE2D0ABD10E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36" y="3969492"/>
            <a:ext cx="1166249" cy="1166249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0251C353-B9A0-47D1-847F-9DDF0F94207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4" y="5135741"/>
            <a:ext cx="2014401" cy="1176410"/>
          </a:xfrm>
          <a:prstGeom prst="rect">
            <a:avLst/>
          </a:prstGeom>
        </p:spPr>
      </p:pic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1FDADF57-EACB-4346-9596-C4C93BAF77E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92" y="1211196"/>
            <a:ext cx="2279083" cy="6215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30787B-405A-A048-A794-E7D214E93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-270">
      <a:dk1>
        <a:srgbClr val="000000"/>
      </a:dk1>
      <a:lt1>
        <a:sysClr val="window" lastClr="FFFFFF"/>
      </a:lt1>
      <a:dk2>
        <a:srgbClr val="2C3C43"/>
      </a:dk2>
      <a:lt2>
        <a:srgbClr val="AAC091"/>
      </a:lt2>
      <a:accent1>
        <a:srgbClr val="82BC00"/>
      </a:accent1>
      <a:accent2>
        <a:srgbClr val="00B44F"/>
      </a:accent2>
      <a:accent3>
        <a:srgbClr val="739849"/>
      </a:accent3>
      <a:accent4>
        <a:srgbClr val="007480"/>
      </a:accent4>
      <a:accent5>
        <a:srgbClr val="4DC1DF"/>
      </a:accent5>
      <a:accent6>
        <a:srgbClr val="7C97AB"/>
      </a:accent6>
      <a:hlink>
        <a:srgbClr val="3FCDE7"/>
      </a:hlink>
      <a:folHlink>
        <a:srgbClr val="A9D3E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-270">
      <a:dk1>
        <a:srgbClr val="000000"/>
      </a:dk1>
      <a:lt1>
        <a:sysClr val="window" lastClr="FFFFFF"/>
      </a:lt1>
      <a:dk2>
        <a:srgbClr val="2C3C43"/>
      </a:dk2>
      <a:lt2>
        <a:srgbClr val="AAC091"/>
      </a:lt2>
      <a:accent1>
        <a:srgbClr val="82BC00"/>
      </a:accent1>
      <a:accent2>
        <a:srgbClr val="00B44F"/>
      </a:accent2>
      <a:accent3>
        <a:srgbClr val="739849"/>
      </a:accent3>
      <a:accent4>
        <a:srgbClr val="007480"/>
      </a:accent4>
      <a:accent5>
        <a:srgbClr val="4DC1DF"/>
      </a:accent5>
      <a:accent6>
        <a:srgbClr val="7C97AB"/>
      </a:accent6>
      <a:hlink>
        <a:srgbClr val="3FCDE7"/>
      </a:hlink>
      <a:folHlink>
        <a:srgbClr val="A9D3E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-270">
    <a:dk1>
      <a:srgbClr val="000000"/>
    </a:dk1>
    <a:lt1>
      <a:sysClr val="window" lastClr="FFFFFF"/>
    </a:lt1>
    <a:dk2>
      <a:srgbClr val="2C3C43"/>
    </a:dk2>
    <a:lt2>
      <a:srgbClr val="AAC091"/>
    </a:lt2>
    <a:accent1>
      <a:srgbClr val="82BC00"/>
    </a:accent1>
    <a:accent2>
      <a:srgbClr val="00B44F"/>
    </a:accent2>
    <a:accent3>
      <a:srgbClr val="739849"/>
    </a:accent3>
    <a:accent4>
      <a:srgbClr val="007480"/>
    </a:accent4>
    <a:accent5>
      <a:srgbClr val="4DC1DF"/>
    </a:accent5>
    <a:accent6>
      <a:srgbClr val="7C97AB"/>
    </a:accent6>
    <a:hlink>
      <a:srgbClr val="3FCDE7"/>
    </a:hlink>
    <a:folHlink>
      <a:srgbClr val="A9D3E1"/>
    </a:folHlink>
  </a:clrScheme>
  <a:fontScheme name="Trebuchet MS">
    <a:majorFont>
      <a:latin typeface="Trebuchet MS" panose="020B0603020202020204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701441AFE89A4A94A28FAFA91D3DC9" ma:contentTypeVersion="" ma:contentTypeDescription="Create a new document." ma:contentTypeScope="" ma:versionID="78643a6f20a0f895973aac770336bcce">
  <xsd:schema xmlns:xsd="http://www.w3.org/2001/XMLSchema" xmlns:xs="http://www.w3.org/2001/XMLSchema" xmlns:p="http://schemas.microsoft.com/office/2006/metadata/properties" xmlns:ns2="BCC15CF4-4FD7-4CAC-9155-5AD378A1DEAD" xmlns:ns3="bcc15cf4-4fd7-4cac-9155-5ad378a1dead" targetNamespace="http://schemas.microsoft.com/office/2006/metadata/properties" ma:root="true" ma:fieldsID="0293e429c7bbd2398f5c333323cf6fbd" ns2:_="" ns3:_="">
    <xsd:import namespace="BCC15CF4-4FD7-4CAC-9155-5AD378A1DEAD"/>
    <xsd:import namespace="bcc15cf4-4fd7-4cac-9155-5ad378a1de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8870ED-470C-406B-8FF0-1BF03E1753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15CF4-4FD7-4CAC-9155-5AD378A1DEAD"/>
    <ds:schemaRef ds:uri="bcc15cf4-4fd7-4cac-9155-5ad378a1de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D9B00B-66BD-4525-A965-8BB8BC7E96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DF4CDC-65F3-4D8A-84C7-D218710AF160}">
  <ds:schemaRefs>
    <ds:schemaRef ds:uri="BCC15CF4-4FD7-4CAC-9155-5AD378A1DEA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cc15cf4-4fd7-4cac-9155-5ad378a1dea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247</Words>
  <Application>Microsoft Macintosh PowerPoint</Application>
  <PresentationFormat>Widescreen</PresentationFormat>
  <Paragraphs>43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Times New Roman</vt:lpstr>
      <vt:lpstr>Trebuchet MS</vt:lpstr>
      <vt:lpstr>Wingdings</vt:lpstr>
      <vt:lpstr>Office Theme</vt:lpstr>
      <vt:lpstr>1_Office Theme</vt:lpstr>
      <vt:lpstr>¡Gracias por ayudarnos a identificar las mejores soluciones para la I-270!</vt:lpstr>
      <vt:lpstr>Resumen de los esfuerzos de divulgación</vt:lpstr>
      <vt:lpstr>Recibimos más de 260 comentarios de agencias, organizaciones e individuos en toda el área metropolitana.</vt:lpstr>
      <vt:lpstr>Distribución de comentarios públicos por tema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Outreach and Engagement</dc:title>
  <dc:creator>Meyer, Laura</dc:creator>
  <cp:lastModifiedBy>CIG Licenses</cp:lastModifiedBy>
  <cp:revision>64</cp:revision>
  <dcterms:created xsi:type="dcterms:W3CDTF">2020-10-05T23:19:19Z</dcterms:created>
  <dcterms:modified xsi:type="dcterms:W3CDTF">2020-11-17T04:36:56Z</dcterms:modified>
</cp:coreProperties>
</file>